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5" r:id="rId21"/>
    <p:sldId id="28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56" autoAdjust="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A0197-469F-48E1-BAF7-A4777469DE61}" type="datetimeFigureOut">
              <a:rPr lang="th-TH" smtClean="0"/>
              <a:t>27/09/62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67ACA-1282-4BE3-9924-DED3063C15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713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67ACA-1282-4BE3-9924-DED3063C1576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8310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67ACA-1282-4BE3-9924-DED3063C1576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183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6057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744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909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083007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23147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5839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9870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2183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375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52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042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003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998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219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461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4723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3ED0CC-082F-4160-86E5-0D6041F12778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03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ต้นไม้">
            <a:extLst>
              <a:ext uri="{FF2B5EF4-FFF2-40B4-BE49-F238E27FC236}">
                <a16:creationId xmlns:a16="http://schemas.microsoft.com/office/drawing/2014/main" id="{A1DD2420-44DB-4FD8-858D-6FA42DE52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5E742F9-8D79-484D-90BC-E0FD2BD58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5942" y="264946"/>
            <a:ext cx="9440034" cy="182880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 ๙  ต้นไม้ ที่เกี่ยวข้องกับพุทธประวัติ                     ในสมัยพุทธกาล</a:t>
            </a:r>
            <a:endParaRPr lang="th-TH" dirty="0"/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DFE45587-39B7-4A5F-A6D9-C778A93E4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42" y="2093747"/>
            <a:ext cx="9440034" cy="4695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60237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ผลการค้นหารูปภาพสำหรับ ต้นโพธิ์">
            <a:extLst>
              <a:ext uri="{FF2B5EF4-FFF2-40B4-BE49-F238E27FC236}">
                <a16:creationId xmlns:a16="http://schemas.microsoft.com/office/drawing/2014/main" id="{72237E62-2643-4333-AAC7-01E9E6472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4" y="-855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A0405D7-CE5F-44CD-87B7-3323DF976BD4}"/>
              </a:ext>
            </a:extLst>
          </p:cNvPr>
          <p:cNvSpPr txBox="1">
            <a:spLocks/>
          </p:cNvSpPr>
          <p:nvPr/>
        </p:nvSpPr>
        <p:spPr>
          <a:xfrm>
            <a:off x="4695201" y="177282"/>
            <a:ext cx="2958058" cy="9525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ต้นโพธิ</a:t>
            </a:r>
            <a:endParaRPr lang="th-TH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82CE2-B2A1-49CB-A1C6-AEE5FFA64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56" y="1352937"/>
            <a:ext cx="5750622" cy="516915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r>
              <a:rPr lang="th-TH" sz="14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ต้นโพธิที่พระพุทธเจ้าประทับภายใต้ร่มเงาของต้นพระศรีมหาโพธิ ณ ริมฝั่งแม่น้ำ</a:t>
            </a:r>
            <a:r>
              <a:rPr lang="th-TH" sz="144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เนรัญช</a:t>
            </a:r>
            <a:r>
              <a:rPr lang="th-TH" sz="14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รา ตำบลอุรุเวลา เสนานิคม แคว้นมคธ ในวันเพ็ญ เดือน ๖ ก่อนพุทธศักราช ๔๕ ปี พระพุทธเจ้าทรงตรัสรู้อนุต</a:t>
            </a:r>
            <a:r>
              <a:rPr lang="th-TH" sz="144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ตร</a:t>
            </a:r>
            <a:r>
              <a:rPr lang="th-TH" sz="14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สัมมาสัมโพธิญาณ ณ ภายใต้ร่มเงาของต้นพระศรีมหาโพธิแห่งนี้ นับเป็นต้นไม้ที่ตรัสรู้ของพระพุทธเจ้าองค์ปัจจุบัน</a:t>
            </a:r>
            <a:br>
              <a:rPr lang="en-US" sz="13500" dirty="0">
                <a:effectLst/>
              </a:rPr>
            </a:br>
            <a:r>
              <a:rPr lang="en-US" sz="13500" dirty="0">
                <a:effectLst/>
              </a:rPr>
              <a:t> </a:t>
            </a:r>
          </a:p>
          <a:p>
            <a:endParaRPr lang="th-TH" dirty="0"/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2060370F-8053-4A4B-BD70-F2E1A24DA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155" y="1390259"/>
            <a:ext cx="6058089" cy="509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59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ผลการค้นหารูปภาพสำหรับ ต้นจิก">
            <a:extLst>
              <a:ext uri="{FF2B5EF4-FFF2-40B4-BE49-F238E27FC236}">
                <a16:creationId xmlns:a16="http://schemas.microsoft.com/office/drawing/2014/main" id="{9CC2EB1E-85B4-415D-B55E-E000F7F1F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34D1750-BE00-4C60-B9BB-C68E34F1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009" y="2800349"/>
            <a:ext cx="8388220" cy="12573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5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๔.</a:t>
            </a:r>
            <a:r>
              <a:rPr lang="th-TH" sz="5400" b="1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</a:t>
            </a:r>
            <a:r>
              <a:rPr lang="th-TH" sz="5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นม</a:t>
            </a:r>
            <a:r>
              <a:rPr lang="th-TH" sz="5400" b="1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ุจ</a:t>
            </a:r>
            <a:r>
              <a:rPr lang="th-TH" sz="5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จลินท</a:t>
            </a:r>
            <a:r>
              <a:rPr lang="th-TH" sz="5400" b="1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ร์</a:t>
            </a:r>
            <a:r>
              <a:rPr lang="th-TH" sz="5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หรือต้นจิก </a:t>
            </a:r>
            <a:endParaRPr lang="th-TH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51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C5D49B-AACE-42A9-86FC-1242F1A7598A}"/>
              </a:ext>
            </a:extLst>
          </p:cNvPr>
          <p:cNvSpPr txBox="1">
            <a:spLocks/>
          </p:cNvSpPr>
          <p:nvPr/>
        </p:nvSpPr>
        <p:spPr>
          <a:xfrm>
            <a:off x="4452604" y="83975"/>
            <a:ext cx="2958058" cy="9525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ต้นจิก</a:t>
            </a:r>
            <a:endParaRPr lang="th-TH" sz="4400" dirty="0"/>
          </a:p>
        </p:txBody>
      </p:sp>
      <p:pic>
        <p:nvPicPr>
          <p:cNvPr id="5" name="รูปภาพ 9">
            <a:extLst>
              <a:ext uri="{FF2B5EF4-FFF2-40B4-BE49-F238E27FC236}">
                <a16:creationId xmlns:a16="http://schemas.microsoft.com/office/drawing/2014/main" id="{0E960603-A3E4-4B53-9B2B-E7E6ADFF83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7" y="845479"/>
            <a:ext cx="10132504" cy="6012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11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ผลการค้นหารูปภาพสำหรับ ต้นจิก">
            <a:extLst>
              <a:ext uri="{FF2B5EF4-FFF2-40B4-BE49-F238E27FC236}">
                <a16:creationId xmlns:a16="http://schemas.microsoft.com/office/drawing/2014/main" id="{D70FF537-207E-43B7-A958-8866FADF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7521B6-CC38-4F66-9449-933972F3B48C}"/>
              </a:ext>
            </a:extLst>
          </p:cNvPr>
          <p:cNvSpPr txBox="1">
            <a:spLocks/>
          </p:cNvSpPr>
          <p:nvPr/>
        </p:nvSpPr>
        <p:spPr>
          <a:xfrm>
            <a:off x="4517919" y="0"/>
            <a:ext cx="2958058" cy="9525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ต้นจิก</a:t>
            </a:r>
            <a:endParaRPr lang="th-TH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FB766-231F-49C4-8E31-E3BDA74D5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45" y="1526401"/>
            <a:ext cx="5688877" cy="475769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r>
              <a:rPr lang="th-TH" sz="9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ภายหลังจากพระพุทธเจ้าทรงตรัสรู้แล้วถึงสัปดาห์ที่ ๖ ทรงประทับภายใต้ร่มเงาของต้นไม้จิกอันมีชื่อว่า </a:t>
            </a:r>
            <a:r>
              <a:rPr lang="th-TH" sz="98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มุจ</a:t>
            </a:r>
            <a:r>
              <a:rPr lang="th-TH" sz="9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จลินท</a:t>
            </a:r>
            <a:r>
              <a:rPr lang="th-TH" sz="98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ร์</a:t>
            </a:r>
            <a:r>
              <a:rPr lang="th-TH" sz="9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ตั้งอยู่ทางทิศตะวันออกเฉียงใต้ ใกล้ ๆ กับต้นพระศรีมหาโพธิพระพุทธเจ้าประทับนั่งเสวยวิมุตติสุขอยู่ใต้</a:t>
            </a:r>
            <a:r>
              <a:rPr lang="th-TH" sz="98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</a:t>
            </a:r>
            <a:r>
              <a:rPr lang="th-TH" sz="9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นม</a:t>
            </a:r>
            <a:r>
              <a:rPr lang="th-TH" sz="98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ุจ</a:t>
            </a:r>
            <a:r>
              <a:rPr lang="th-TH" sz="9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จลินท</a:t>
            </a:r>
            <a:r>
              <a:rPr lang="th-TH" sz="98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ร์</a:t>
            </a:r>
            <a:r>
              <a:rPr lang="th-TH" sz="9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เป็นเวลา ๗ วัน โดยมีพญา</a:t>
            </a:r>
            <a:r>
              <a:rPr lang="th-TH" sz="98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มุจ</a:t>
            </a:r>
            <a:r>
              <a:rPr lang="th-TH" sz="9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จลินท</a:t>
            </a:r>
            <a:r>
              <a:rPr lang="th-TH" sz="98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ร์</a:t>
            </a:r>
            <a:r>
              <a:rPr lang="th-TH" sz="9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นาคราชมาวางขนดแผ่พังพานปกป้องพระองค์ จากสายลมและสายฝน พระพุทธองค์ทรงเปล่งอุทานแสดง ความสุขที่แท้ อันเกิดจาการไม่เบียดเบียนกัน</a:t>
            </a:r>
            <a:endParaRPr lang="en-US" sz="98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pic>
        <p:nvPicPr>
          <p:cNvPr id="8194" name="Picture 2" descr="Image result for รูปนาคราชแผ่ปกป้องพระพุทธเจ้า">
            <a:extLst>
              <a:ext uri="{FF2B5EF4-FFF2-40B4-BE49-F238E27FC236}">
                <a16:creationId xmlns:a16="http://schemas.microsoft.com/office/drawing/2014/main" id="{5D5B8D91-D890-4A39-AC1B-E236CDEBE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22" y="1526400"/>
            <a:ext cx="5218607" cy="46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ผลการค้นหารูปภาพสำหรับ ต้นไม้เกต">
            <a:extLst>
              <a:ext uri="{FF2B5EF4-FFF2-40B4-BE49-F238E27FC236}">
                <a16:creationId xmlns:a16="http://schemas.microsoft.com/office/drawing/2014/main" id="{44D132F1-3934-4B27-8436-F922D3C39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DB10952-3460-4A62-B13D-A2ABC0CA4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76" y="2800350"/>
            <a:ext cx="10353762" cy="12573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5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๕. ต้นราชยตนะ หรือต้นไม้เกต </a:t>
            </a:r>
            <a:endParaRPr lang="th-TH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371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B12636-E3EA-4214-A77C-8AD0AD2D2203}"/>
              </a:ext>
            </a:extLst>
          </p:cNvPr>
          <p:cNvSpPr txBox="1">
            <a:spLocks/>
          </p:cNvSpPr>
          <p:nvPr/>
        </p:nvSpPr>
        <p:spPr>
          <a:xfrm>
            <a:off x="4616971" y="65314"/>
            <a:ext cx="2958058" cy="9525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ต้นไม้เกต</a:t>
            </a:r>
            <a:endParaRPr lang="th-TH" sz="4400" dirty="0"/>
          </a:p>
        </p:txBody>
      </p:sp>
      <p:pic>
        <p:nvPicPr>
          <p:cNvPr id="6" name="รูปภาพ 10" descr="Image">
            <a:extLst>
              <a:ext uri="{FF2B5EF4-FFF2-40B4-BE49-F238E27FC236}">
                <a16:creationId xmlns:a16="http://schemas.microsoft.com/office/drawing/2014/main" id="{89BB6E69-5813-4D40-820C-481FCDB573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98" y="933838"/>
            <a:ext cx="10294111" cy="5728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2006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ผลการค้นหารูปภาพสำหรับ ต้นไม้เกต">
            <a:extLst>
              <a:ext uri="{FF2B5EF4-FFF2-40B4-BE49-F238E27FC236}">
                <a16:creationId xmlns:a16="http://schemas.microsoft.com/office/drawing/2014/main" id="{E1F40D20-DF82-4BD2-A130-3267B131A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460E32-F895-463A-AA8D-4841D8365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53" y="1362268"/>
            <a:ext cx="5655581" cy="482392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th-TH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ภายหลังจากพระพุทธเจ้าทรงตรัสรู้แล้วถึง สัปดาห์ที่ ๗ ทรงประทับภายใต้ร่มเงาของต้นไม้เกตอันมีชื่อว่า ราชายตนะ ตั้งอยู่ทางทิศใต้ ใกล้ ๆ กับต้นศรีมหาโพธิ์ พระพุทธเจ้าประทับนั่งเสวย</a:t>
            </a:r>
            <a:r>
              <a:rPr lang="th-TH" sz="3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สิทุต</a:t>
            </a:r>
            <a:r>
              <a:rPr lang="th-TH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ติสุขเป็นเวลา ๗ วัน นับเป็นสัปดาห์สุดท้ายแห่งการเสวยวิมุตติสุข ณ </a:t>
            </a:r>
            <a:r>
              <a:rPr lang="th-TH" sz="3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ที่นี้</a:t>
            </a:r>
            <a:r>
              <a:rPr lang="th-TH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มีพ่อค้า ๒ คนนำกองเกวียนค้าขายจากแดนไกล คืออุกกลชนบท ได้ถวายเสบียงเดินทาง สัตตุผง สัตตุก้อนแด่พระพุทธเจ้าพ่อค้าทั้งสองคือ </a:t>
            </a:r>
            <a:r>
              <a:rPr lang="th-TH" sz="3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ตปุส</a:t>
            </a:r>
            <a:r>
              <a:rPr lang="th-TH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สะ และ</a:t>
            </a:r>
            <a:r>
              <a:rPr lang="th-TH" sz="3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ภัลลิ</a:t>
            </a:r>
            <a:r>
              <a:rPr lang="th-TH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กะ ได้แสดงตนเป็นปฐมอุบาสกถึงสรณะ ๒ คือถึงพระพุทธและพระธรรม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B64DC8-242E-4DF8-9B2A-6E5D1ED6FE52}"/>
              </a:ext>
            </a:extLst>
          </p:cNvPr>
          <p:cNvSpPr txBox="1">
            <a:spLocks/>
          </p:cNvSpPr>
          <p:nvPr/>
        </p:nvSpPr>
        <p:spPr>
          <a:xfrm>
            <a:off x="4182016" y="0"/>
            <a:ext cx="2958058" cy="9525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ต้นไม้เกต</a:t>
            </a:r>
            <a:endParaRPr lang="th-TH" sz="4400" dirty="0"/>
          </a:p>
        </p:txBody>
      </p:sp>
      <p:pic>
        <p:nvPicPr>
          <p:cNvPr id="9218" name="Picture 2" descr="Image result for รูปพ่อค้าเกวียนถวายอาหารพระพุทธเจ้า">
            <a:extLst>
              <a:ext uri="{FF2B5EF4-FFF2-40B4-BE49-F238E27FC236}">
                <a16:creationId xmlns:a16="http://schemas.microsoft.com/office/drawing/2014/main" id="{3C830892-6121-44F4-B990-AD7327DD9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20" y="1362268"/>
            <a:ext cx="5571214" cy="48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7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ผลการค้นหารูปภาพสำหรับ ต้นสาละ">
            <a:extLst>
              <a:ext uri="{FF2B5EF4-FFF2-40B4-BE49-F238E27FC236}">
                <a16:creationId xmlns:a16="http://schemas.microsoft.com/office/drawing/2014/main" id="{F780C9BB-9740-4741-A73B-8F0064EDB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2F25967-0668-4E91-A45C-44B4706D8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76" y="2800350"/>
            <a:ext cx="10353762" cy="12573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5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๖. ต้นสาละ </a:t>
            </a:r>
            <a:endParaRPr lang="th-TH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70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D20523-DCB9-4E3C-9BBB-0E1D8CD472BD}"/>
              </a:ext>
            </a:extLst>
          </p:cNvPr>
          <p:cNvSpPr txBox="1">
            <a:spLocks/>
          </p:cNvSpPr>
          <p:nvPr/>
        </p:nvSpPr>
        <p:spPr>
          <a:xfrm>
            <a:off x="4475982" y="74645"/>
            <a:ext cx="2958058" cy="9525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ต้นสาละ</a:t>
            </a:r>
            <a:endParaRPr lang="th-TH" sz="4400" dirty="0"/>
          </a:p>
        </p:txBody>
      </p:sp>
      <p:pic>
        <p:nvPicPr>
          <p:cNvPr id="5" name="รูปภาพ 13">
            <a:extLst>
              <a:ext uri="{FF2B5EF4-FFF2-40B4-BE49-F238E27FC236}">
                <a16:creationId xmlns:a16="http://schemas.microsoft.com/office/drawing/2014/main" id="{F57BB040-8161-4036-9A34-A81EB5F7C0A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33" y="905848"/>
            <a:ext cx="9596534" cy="5644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674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ผลการค้นหารูปภาพสำหรับ ต้นสาละ">
            <a:extLst>
              <a:ext uri="{FF2B5EF4-FFF2-40B4-BE49-F238E27FC236}">
                <a16:creationId xmlns:a16="http://schemas.microsoft.com/office/drawing/2014/main" id="{0A575298-948C-41C5-A34D-F179D86A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FA6E596-79C4-4BC1-8862-BEC5AD90A801}"/>
              </a:ext>
            </a:extLst>
          </p:cNvPr>
          <p:cNvSpPr txBox="1">
            <a:spLocks/>
          </p:cNvSpPr>
          <p:nvPr/>
        </p:nvSpPr>
        <p:spPr>
          <a:xfrm>
            <a:off x="4219339" y="0"/>
            <a:ext cx="2958058" cy="9525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ต้นสาละ</a:t>
            </a:r>
            <a:endParaRPr lang="th-TH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522C3-7C8B-4FD2-BD2E-DEA9DC2DF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20" y="1378987"/>
            <a:ext cx="6746032" cy="505252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th-TH" sz="41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เป็นไม้ยืนต้นชนิดหนึ่งในดินแดนชมพูทวีป</a:t>
            </a:r>
            <a:r>
              <a:rPr lang="en-US" sz="41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 </a:t>
            </a:r>
            <a:r>
              <a:rPr lang="th-TH" sz="41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ต้นสาละ เป็นต้นไม้ที่เกี่ยวข้องกับ พระ</a:t>
            </a:r>
            <a:r>
              <a:rPr lang="th-TH" sz="41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สัม</a:t>
            </a:r>
            <a:r>
              <a:rPr lang="th-TH" sz="41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มาส</a:t>
            </a:r>
            <a:r>
              <a:rPr lang="th-TH" sz="41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ัม</a:t>
            </a:r>
            <a:r>
              <a:rPr lang="th-TH" sz="41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พุทธเจ้าตั้งแต่ประสูติ จนถึงปรินิพพาน</a:t>
            </a:r>
            <a:br>
              <a:rPr lang="en-US" sz="41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1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    </a:t>
            </a:r>
            <a:r>
              <a:rPr lang="th-TH" sz="41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พระพุทธองค์ทรงประสูติภายใต้ต้นสาละใหญ่ ณ อุทยานลุมพินีซึ่งตั้งอยู่ระหว่างกรุงกบิลพัสดุ์ แคว้นสักกะ กับกรุงเทวทหะ แคว้นโกลิยะ ยามนั้นแดดอ่อนดวงตะวันยังไม่ขึ้นตรงศรี</a:t>
            </a:r>
            <a:r>
              <a:rPr lang="th-TH" sz="41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ษะ</a:t>
            </a:r>
            <a:r>
              <a:rPr lang="th-TH" sz="41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เป็นวันเพ็ญ เดือน ๖ ก่อนพุทธศักราช ๘๐ ปี ยามนั้นอากาศโปร่ง ต้นไม้ในป่าสาละอุทยานลุมพินีกำลังผลิดอกออกใบอ่อน ดอกไม้นานาพรรณ กำลังเบ่งบาน ส่งกลิ่นเป็นที่จำเริญใจ</a:t>
            </a:r>
            <a:br>
              <a:rPr lang="en-US" sz="2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  </a:t>
            </a:r>
            <a:br>
              <a:rPr lang="en-US" dirty="0">
                <a:effectLst/>
              </a:rPr>
            </a:br>
            <a:endParaRPr lang="th-TH" dirty="0"/>
          </a:p>
        </p:txBody>
      </p:sp>
      <p:pic>
        <p:nvPicPr>
          <p:cNvPr id="6" name="Picture 2" descr="Image result for พระพุทธเจ้าสวยๆ">
            <a:extLst>
              <a:ext uri="{FF2B5EF4-FFF2-40B4-BE49-F238E27FC236}">
                <a16:creationId xmlns:a16="http://schemas.microsoft.com/office/drawing/2014/main" id="{6F0659D6-2808-4DE2-9A23-071EA072E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52" y="1378987"/>
            <a:ext cx="4732528" cy="50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3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ผลการค้นหารูปภาพสำหรับ ต้นทองหลาง">
            <a:extLst>
              <a:ext uri="{FF2B5EF4-FFF2-40B4-BE49-F238E27FC236}">
                <a16:creationId xmlns:a16="http://schemas.microsoft.com/office/drawing/2014/main" id="{1884B3A9-62CF-4AB9-BB5D-9A2CC1475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5E948B-C1BE-490D-8A11-57065C25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76" y="2800350"/>
            <a:ext cx="10353762" cy="12573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5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๑.ปา</a:t>
            </a:r>
            <a:r>
              <a:rPr lang="th-TH" sz="5400" b="1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ริฉัต</a:t>
            </a:r>
            <a:r>
              <a:rPr lang="th-TH" sz="5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ตก์ คือต้นทองหลาง</a:t>
            </a:r>
            <a:endParaRPr lang="th-TH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613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รูปต้นสาละ">
            <a:extLst>
              <a:ext uri="{FF2B5EF4-FFF2-40B4-BE49-F238E27FC236}">
                <a16:creationId xmlns:a16="http://schemas.microsoft.com/office/drawing/2014/main" id="{1928C29E-991E-4BBD-A0DB-FD68D5A40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32" y="0"/>
            <a:ext cx="12269732" cy="687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C24D863-8EBA-4EC6-8CF0-C3E6CA810758}"/>
              </a:ext>
            </a:extLst>
          </p:cNvPr>
          <p:cNvSpPr txBox="1">
            <a:spLocks/>
          </p:cNvSpPr>
          <p:nvPr/>
        </p:nvSpPr>
        <p:spPr>
          <a:xfrm>
            <a:off x="373225" y="1658515"/>
            <a:ext cx="6093562" cy="45929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    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ครั้นยามสามของวันเพ็ญ เดือน ๖ ก่อนพุทธศักราช ๔๕ ปี พระพุทธองค์ทรงบำเพ็ญเพียรจนตรัสรู้อนุต</a:t>
            </a:r>
            <a:r>
              <a:rPr lang="th-TH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ตร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สัมมาสัมโพธิญาณ ภายใต้ร่มเงาพระศรีมหาโพธิ ภายในป่า สาละ ใกล้แม่น้ำ</a:t>
            </a:r>
            <a:r>
              <a:rPr lang="th-TH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เนรัญช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 ณ ตำบลอุรุเวลาเสนานิคม แคว้นมคธ</a:t>
            </a:r>
            <a:b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    </a:t>
            </a:r>
            <a:endParaRPr lang="th-TH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27660A-7C17-4519-A3EA-70922C84344D}"/>
              </a:ext>
            </a:extLst>
          </p:cNvPr>
          <p:cNvSpPr txBox="1">
            <a:spLocks/>
          </p:cNvSpPr>
          <p:nvPr/>
        </p:nvSpPr>
        <p:spPr>
          <a:xfrm>
            <a:off x="4219339" y="0"/>
            <a:ext cx="2958058" cy="9525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ต้นสาละ</a:t>
            </a:r>
            <a:endParaRPr lang="th-TH" sz="4400" dirty="0"/>
          </a:p>
        </p:txBody>
      </p:sp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684D9C07-69ED-4A57-AAE1-041B32774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90" y="1604071"/>
            <a:ext cx="5001209" cy="47220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40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รูปต้นสาละ">
            <a:extLst>
              <a:ext uri="{FF2B5EF4-FFF2-40B4-BE49-F238E27FC236}">
                <a16:creationId xmlns:a16="http://schemas.microsoft.com/office/drawing/2014/main" id="{1F5E791A-929C-495D-905B-0A2C0A720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73E76-4083-484B-AC6A-1790EF453E52}"/>
              </a:ext>
            </a:extLst>
          </p:cNvPr>
          <p:cNvSpPr txBox="1">
            <a:spLocks/>
          </p:cNvSpPr>
          <p:nvPr/>
        </p:nvSpPr>
        <p:spPr>
          <a:xfrm>
            <a:off x="521487" y="1348273"/>
            <a:ext cx="5176881" cy="52624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   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ครั้น วันเพ็ญเดือน ๘ สองเดือนภายหลังจากพระพุทธเจ้าทรงตรัสรู้พระพุทธองค์เสด็จมาถึงบริเวณป่าสาละอันร่มรื่น ณ อุทยานมฤคทายวันหรืออิสิปตนมฤคทายวัน ทางทิศเหนือใกล้เมืองพาราณสี แคว้นกาสี ณ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ที่นี้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พระพุทธเจ้าทรงแสดงธรรมเทศนากัณฑ์แรก คือ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ธัมม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จักกัปปวัน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สุตร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โปรด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ปัญจ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วัคคีย์ พระรัตนตรัยเกิดครบบริบูรณ์ครั้งแรกในโลกนี้ คือ พระพุทธ พระธรรม พระสงฆ์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   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เมื่อพระพุทธเจ้ามีพระชนมายุ ครบ ๘๐ พรรษาได้เสด็จถึงสาลวโนทยานหรือสวนป่าไม้สาละของม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ัลล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กษัตริย์ ใกล้เมืองก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ุสิ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นารา แคว้นมัลละ เป็นเวลาใกล้ค้ำของวันเพ็ญ เดือน ๖ วันสุดท้ายก่อนการกำเนิดพุทธศักราช พระพุทธเจ้าทรงรับสั่งให้พระอานนท์ปูลาดที่บรรทมระหว่างต้นสาละใหญ่ ๒ ต้น ทรงเอนพระวรกายลงโดยหันพระเศียรไปทางทิศเหนือ ประทับไสยาสน์แบบสีหไสยาสน์เป็นอนุฏฐานไสยาสน์คือเป็นการนอนครั้ง</a:t>
            </a:r>
            <a:r>
              <a:rPr lang="th-TH" sz="2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สุดท้าย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จนกระทั่งดับขันธปรินิพพาน</a:t>
            </a:r>
            <a:br>
              <a:rPr lang="en-US" dirty="0"/>
            </a:b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74696E-E1ED-48B7-A3C6-1EB2C8764698}"/>
              </a:ext>
            </a:extLst>
          </p:cNvPr>
          <p:cNvSpPr txBox="1">
            <a:spLocks/>
          </p:cNvSpPr>
          <p:nvPr/>
        </p:nvSpPr>
        <p:spPr>
          <a:xfrm>
            <a:off x="4219339" y="0"/>
            <a:ext cx="2958058" cy="9525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ต้นสาละ</a:t>
            </a:r>
            <a:endParaRPr lang="th-TH" sz="4400" dirty="0"/>
          </a:p>
        </p:txBody>
      </p:sp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A51C29B4-7540-41F1-BE57-73AF97AB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368" y="1390261"/>
            <a:ext cx="6255644" cy="517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968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ผลการค้นหารูปภาพสำหรับ ต้นไทร">
            <a:extLst>
              <a:ext uri="{FF2B5EF4-FFF2-40B4-BE49-F238E27FC236}">
                <a16:creationId xmlns:a16="http://schemas.microsoft.com/office/drawing/2014/main" id="{525FA7D6-187D-4179-8447-834EE80D6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6241DA0-4C1F-474E-9C10-8F6392C5C2D0}"/>
              </a:ext>
            </a:extLst>
          </p:cNvPr>
          <p:cNvSpPr txBox="1">
            <a:spLocks/>
          </p:cNvSpPr>
          <p:nvPr/>
        </p:nvSpPr>
        <p:spPr>
          <a:xfrm>
            <a:off x="682976" y="2800350"/>
            <a:ext cx="10353762" cy="12573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๗. อปชาลนิโครธ ต้นไทร </a:t>
            </a:r>
            <a:endParaRPr lang="th-TH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73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3A96BC-08C2-454D-B023-CDA3FA7AEFE7}"/>
              </a:ext>
            </a:extLst>
          </p:cNvPr>
          <p:cNvSpPr txBox="1">
            <a:spLocks/>
          </p:cNvSpPr>
          <p:nvPr/>
        </p:nvSpPr>
        <p:spPr>
          <a:xfrm>
            <a:off x="4545910" y="111968"/>
            <a:ext cx="2958058" cy="952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ต้นไทร</a:t>
            </a:r>
            <a:endParaRPr lang="th-TH" sz="4400" dirty="0"/>
          </a:p>
        </p:txBody>
      </p:sp>
      <p:pic>
        <p:nvPicPr>
          <p:cNvPr id="5" name="รูปภาพ 14" descr="8 à¸à¹à¸à¹à¸¡à¹à¸ªà¸³à¸à¸±à¸à¸à¸µà¹à¸à¸²à¸§à¸à¸¸à¸à¸à¸à¸§à¸£à¸£à¸¹à¹à¸à¸±à¸">
            <a:extLst>
              <a:ext uri="{FF2B5EF4-FFF2-40B4-BE49-F238E27FC236}">
                <a16:creationId xmlns:a16="http://schemas.microsoft.com/office/drawing/2014/main" id="{A70ABB27-AE02-4F92-841D-1A9774E938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18" y="999153"/>
            <a:ext cx="9964164" cy="54762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9214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ผลการค้นหารูปภาพสำหรับ ต้นไทร">
            <a:extLst>
              <a:ext uri="{FF2B5EF4-FFF2-40B4-BE49-F238E27FC236}">
                <a16:creationId xmlns:a16="http://schemas.microsoft.com/office/drawing/2014/main" id="{E67C63E6-2570-4344-A015-144CB376B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20AE24-427F-439D-B7CD-B92EC5957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27585"/>
            <a:ext cx="4969815" cy="459066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dirty="0">
                <a:effectLst/>
              </a:rPr>
              <a:t>ที่พระพุทธเจ้าทรงประทับนั่งเสวยวิมุตติสุขในสัปดาห์ที่ ๕ ภายหลังทรงตรัสรู้ พระพุทธองค์ประทับนั่งภายใต้ร่มเงาของอปชาลนิโครธเป็นเวลา ๗ วัน ต้นอปชาลนิโครธอยู่ทางทิศตะวันออกของต้นศรีมหาโพธิ์</a:t>
            </a:r>
            <a:br>
              <a:rPr lang="en-US" dirty="0">
                <a:effectLst/>
              </a:rPr>
            </a:b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85A4D3-1BB4-4308-BF6D-B5F95711B9F2}"/>
              </a:ext>
            </a:extLst>
          </p:cNvPr>
          <p:cNvSpPr txBox="1">
            <a:spLocks/>
          </p:cNvSpPr>
          <p:nvPr/>
        </p:nvSpPr>
        <p:spPr>
          <a:xfrm>
            <a:off x="4404581" y="111580"/>
            <a:ext cx="2958058" cy="9525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ต้นไทร</a:t>
            </a:r>
            <a:endParaRPr lang="th-TH" sz="4400" dirty="0"/>
          </a:p>
        </p:txBody>
      </p:sp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id="{571A2094-F438-465D-8F52-4274B81C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10" y="1427585"/>
            <a:ext cx="4902578" cy="459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ผลการค้นหารูปภาพสำหรับ ต้นพระศรีมหาโพธิ์">
            <a:extLst>
              <a:ext uri="{FF2B5EF4-FFF2-40B4-BE49-F238E27FC236}">
                <a16:creationId xmlns:a16="http://schemas.microsoft.com/office/drawing/2014/main" id="{C0E3A2E2-34E2-4D07-A92B-680E5DA44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4B86ACA-657B-4E8B-9A83-5229E341D74B}"/>
              </a:ext>
            </a:extLst>
          </p:cNvPr>
          <p:cNvSpPr txBox="1">
            <a:spLocks/>
          </p:cNvSpPr>
          <p:nvPr/>
        </p:nvSpPr>
        <p:spPr>
          <a:xfrm>
            <a:off x="682976" y="2800350"/>
            <a:ext cx="10353762" cy="12573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๘. อัสสัตถพฤกษ์ คือต้นพระศรีมหาโพธิ </a:t>
            </a:r>
            <a:endParaRPr lang="th-TH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159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71C277-622C-42FB-AD71-53E4D57844DA}"/>
              </a:ext>
            </a:extLst>
          </p:cNvPr>
          <p:cNvSpPr txBox="1">
            <a:spLocks/>
          </p:cNvSpPr>
          <p:nvPr/>
        </p:nvSpPr>
        <p:spPr>
          <a:xfrm>
            <a:off x="4517919" y="111967"/>
            <a:ext cx="2958058" cy="9525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อัสสัตถพฤกษ์</a:t>
            </a:r>
            <a:endParaRPr lang="th-TH" sz="4400" dirty="0"/>
          </a:p>
        </p:txBody>
      </p:sp>
      <p:pic>
        <p:nvPicPr>
          <p:cNvPr id="5" name="Picture 2" descr="ผลการค้นหารูปภาพสำหรับ ต้นพระศรีมหาโพธิ์">
            <a:extLst>
              <a:ext uri="{FF2B5EF4-FFF2-40B4-BE49-F238E27FC236}">
                <a16:creationId xmlns:a16="http://schemas.microsoft.com/office/drawing/2014/main" id="{57CA8468-329A-4D11-9337-408C3486D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51" y="1064467"/>
            <a:ext cx="9932049" cy="55867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5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ผลการค้นหารูปภาพสำหรับ ต้นพระศรีมหาโพธิ์">
            <a:extLst>
              <a:ext uri="{FF2B5EF4-FFF2-40B4-BE49-F238E27FC236}">
                <a16:creationId xmlns:a16="http://schemas.microsoft.com/office/drawing/2014/main" id="{914816A2-1F58-4D8E-9935-D07F2B7F5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51" y="0"/>
            <a:ext cx="12277651" cy="68520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B1B343D-0D5E-492B-BC48-F106366E0992}"/>
              </a:ext>
            </a:extLst>
          </p:cNvPr>
          <p:cNvSpPr txBox="1">
            <a:spLocks/>
          </p:cNvSpPr>
          <p:nvPr/>
        </p:nvSpPr>
        <p:spPr>
          <a:xfrm>
            <a:off x="4499258" y="0"/>
            <a:ext cx="2958058" cy="9525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อัสสัตถพฤกษ์ </a:t>
            </a:r>
            <a:endParaRPr lang="th-TH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BED98-97CB-45FE-87BD-85C582E30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75454"/>
            <a:ext cx="4917838" cy="394684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dirty="0"/>
              <a:t>คือต้นพระศรีมหาโพธิ </a:t>
            </a:r>
            <a:r>
              <a:rPr lang="th-TH" sz="3600" dirty="0">
                <a:effectLst/>
              </a:rPr>
              <a:t>ณ ริมฝั่งแม่น้ำ</a:t>
            </a:r>
            <a:r>
              <a:rPr lang="th-TH" sz="3600" dirty="0" err="1">
                <a:effectLst/>
              </a:rPr>
              <a:t>เนรัญช</a:t>
            </a:r>
            <a:r>
              <a:rPr lang="th-TH" sz="3600" dirty="0">
                <a:effectLst/>
              </a:rPr>
              <a:t>รา ตำบลอุรุเวลาเสนานิคม อันเป็นสถานที่ซึ่งพระมหาบุรุษได้ตรัสรู้พระอนุต</a:t>
            </a:r>
            <a:r>
              <a:rPr lang="th-TH" sz="3600" dirty="0" err="1">
                <a:effectLst/>
              </a:rPr>
              <a:t>ตร</a:t>
            </a:r>
            <a:r>
              <a:rPr lang="th-TH" sz="3600" dirty="0">
                <a:effectLst/>
              </a:rPr>
              <a:t>สัมมาสัมโพธิญาณ</a:t>
            </a:r>
            <a:endParaRPr lang="en-US" sz="3600" dirty="0">
              <a:effectLst/>
            </a:endParaRPr>
          </a:p>
          <a:p>
            <a:pPr marL="36900" indent="0">
              <a:buNone/>
            </a:pPr>
            <a:endParaRPr lang="th-TH" dirty="0"/>
          </a:p>
        </p:txBody>
      </p:sp>
      <p:pic>
        <p:nvPicPr>
          <p:cNvPr id="11266" name="Picture 2" descr="http://1.bp.blogspot.com/_eW__n9o6jQw/TLo0mdM_nRI/AAAAAAAAAW8/OgSZcKYBlpY/s320/%E0%B8%99%E0%B9%89%E0%B8%B2%E0%B8%81%E0%B8%B4%E0%B9%8A%E0%B8%812.jpg">
            <a:extLst>
              <a:ext uri="{FF2B5EF4-FFF2-40B4-BE49-F238E27FC236}">
                <a16:creationId xmlns:a16="http://schemas.microsoft.com/office/drawing/2014/main" id="{E0B0D37D-6FD8-4BEA-81E4-500FF511F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3" y="1494105"/>
            <a:ext cx="3754846" cy="45644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1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ผลการค้นหารูปภาพสำหรับ อานันทมหาโพธิ">
            <a:extLst>
              <a:ext uri="{FF2B5EF4-FFF2-40B4-BE49-F238E27FC236}">
                <a16:creationId xmlns:a16="http://schemas.microsoft.com/office/drawing/2014/main" id="{E2C33CDE-8AA6-42D3-898E-4057FAD47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7015B93-3144-4BE5-8E75-705AAAB469E5}"/>
              </a:ext>
            </a:extLst>
          </p:cNvPr>
          <p:cNvSpPr txBox="1">
            <a:spLocks/>
          </p:cNvSpPr>
          <p:nvPr/>
        </p:nvSpPr>
        <p:spPr>
          <a:xfrm>
            <a:off x="682976" y="2800350"/>
            <a:ext cx="10353762" cy="12573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๙. อานันทมหาโพธิ </a:t>
            </a:r>
            <a:endParaRPr lang="th-TH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70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BDF640-0C8C-450A-A7F1-6AF8458B1747}"/>
              </a:ext>
            </a:extLst>
          </p:cNvPr>
          <p:cNvSpPr txBox="1">
            <a:spLocks/>
          </p:cNvSpPr>
          <p:nvPr/>
        </p:nvSpPr>
        <p:spPr>
          <a:xfrm>
            <a:off x="4529886" y="37396"/>
            <a:ext cx="2958058" cy="952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อานันทมหาโพธิ </a:t>
            </a:r>
            <a:endParaRPr lang="th-TH" sz="4400" dirty="0"/>
          </a:p>
        </p:txBody>
      </p:sp>
      <p:pic>
        <p:nvPicPr>
          <p:cNvPr id="26626" name="Picture 2" descr="รูปภาพที่เกี่ยวข้อง">
            <a:extLst>
              <a:ext uri="{FF2B5EF4-FFF2-40B4-BE49-F238E27FC236}">
                <a16:creationId xmlns:a16="http://schemas.microsoft.com/office/drawing/2014/main" id="{DEA6BDB8-13DD-4906-9FAD-CF9EAB014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83" y="952500"/>
            <a:ext cx="8920064" cy="5793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47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9D68C-CB2E-48F5-AD7E-7ACD8577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935" y="93306"/>
            <a:ext cx="2958058" cy="9525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ต้นทองหลาง</a:t>
            </a:r>
            <a:endParaRPr lang="th-TH" sz="4400" dirty="0"/>
          </a:p>
        </p:txBody>
      </p:sp>
      <p:pic>
        <p:nvPicPr>
          <p:cNvPr id="5" name="รูปภาพ 6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7853227D-0331-45B0-96A7-E8097A3A60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40" y="952500"/>
            <a:ext cx="9234190" cy="56375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91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ผลการค้นหารูปภาพสำหรับ อานันทมหาโพธิ">
            <a:extLst>
              <a:ext uri="{FF2B5EF4-FFF2-40B4-BE49-F238E27FC236}">
                <a16:creationId xmlns:a16="http://schemas.microsoft.com/office/drawing/2014/main" id="{23C11904-7AE6-425E-B2FE-499C24EF1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4" y="-22938"/>
            <a:ext cx="12192000" cy="688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539FF-8AED-44C0-82F9-8113E124F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7" y="1418253"/>
            <a:ext cx="6167535" cy="474208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th-TH" sz="2800" dirty="0">
                <a:effectLst/>
              </a:rPr>
              <a:t>เป็นต้นโพธิ์ตรัสรู้ที่เป็นหน่อของต้นเดิมที่พระพุทธเจ้าประทับนั่งใต้ร่มเงาได้ตรัสรู้ ได้นำเมล็ดไปปลูกเป็นต้นแรกในสมัยพุทธกาล โดยพระอานนท์เป็นผู้ดำเนินการปลูกที่ประตูวัดพระ</a:t>
            </a:r>
            <a:r>
              <a:rPr lang="th-TH" sz="2800" dirty="0" err="1">
                <a:effectLst/>
              </a:rPr>
              <a:t>เชตวั</a:t>
            </a:r>
            <a:r>
              <a:rPr lang="th-TH" sz="2800" dirty="0">
                <a:effectLst/>
              </a:rPr>
              <a:t>นมหาวิหาร พระนครสาวัต</a:t>
            </a:r>
            <a:r>
              <a:rPr lang="th-TH" sz="2800" dirty="0" err="1">
                <a:effectLst/>
              </a:rPr>
              <a:t>ถี</a:t>
            </a:r>
            <a:r>
              <a:rPr lang="th-TH" sz="2800" dirty="0">
                <a:effectLst/>
              </a:rPr>
              <a:t> แคว้นโกศล ต้นโพธิ์นั้นเรียกว่า</a:t>
            </a:r>
            <a:r>
              <a:rPr lang="en-US" sz="2800" dirty="0">
                <a:effectLst/>
              </a:rPr>
              <a:t> </a:t>
            </a:r>
            <a:r>
              <a:rPr lang="th-TH" sz="2800" b="1" dirty="0">
                <a:effectLst/>
              </a:rPr>
              <a:t>อานันทมหาโพธิ์ ทุกวันนี้ยังปรากฏอยู่ </a:t>
            </a:r>
            <a:r>
              <a:rPr lang="th-TH" sz="2800" dirty="0">
                <a:effectLst/>
              </a:rPr>
              <a:t>ทั้งนี้พระยามที่พระพุทธเจ้าประทับจำพรรษาที่พระ</a:t>
            </a:r>
            <a:r>
              <a:rPr lang="th-TH" sz="2800" dirty="0" err="1">
                <a:effectLst/>
              </a:rPr>
              <a:t>เชตวั</a:t>
            </a:r>
            <a:r>
              <a:rPr lang="th-TH" sz="2800" dirty="0">
                <a:effectLst/>
              </a:rPr>
              <a:t>นมหาวิหารนั้น แต่ละปี พระพุทธเจ้าประทับเพียงปีละ ๓ เดือนในฤดูพรรษาส่วนอีก ๙ เดือนนอกพรรษา พระพุทธเจ้าต้องเสด็จไปสู่ที่อื่นเสียปีละ ๙ เดือน ชาวนครสาวัต</a:t>
            </a:r>
            <a:r>
              <a:rPr lang="th-TH" sz="2800" dirty="0" err="1">
                <a:effectLst/>
              </a:rPr>
              <a:t>ถี</a:t>
            </a:r>
            <a:r>
              <a:rPr lang="th-TH" sz="2800" dirty="0">
                <a:effectLst/>
              </a:rPr>
              <a:t>ก็เกิดวิปฏิสารร้อนใจ ใคร่ทูลให้ประทับอยู่ตลอดปี พระพุทธเจ้าทรงทราบความทุกข์ของชาวเมือง จึงรับสั่งให้พระอานนท์นำเมล็ดจากต้นศรีมหาโพธิ มาปลูกไว้หน้าประตูมหาวิหาร</a:t>
            </a:r>
            <a:r>
              <a:rPr lang="th-TH" sz="2800" dirty="0" err="1">
                <a:effectLst/>
              </a:rPr>
              <a:t>เชต</a:t>
            </a:r>
            <a:r>
              <a:rPr lang="th-TH" sz="2800" dirty="0">
                <a:effectLst/>
              </a:rPr>
              <a:t>วัน เพื่อเป็นเครื่องหมายแทนพระองค์ เพื่อว่าสมัยใดที่พระพุทธเจ้าไม่ประทับพักอยู่ มหาชนจะได้บูชาต้นโพธิ์นั้นแทนองค์พระพุทธเจ้า</a:t>
            </a:r>
            <a:endParaRPr lang="th-TH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36FD09-DAC4-4384-9191-0BB075ADFCC4}"/>
              </a:ext>
            </a:extLst>
          </p:cNvPr>
          <p:cNvSpPr txBox="1">
            <a:spLocks/>
          </p:cNvSpPr>
          <p:nvPr/>
        </p:nvSpPr>
        <p:spPr>
          <a:xfrm>
            <a:off x="4891144" y="279919"/>
            <a:ext cx="2958058" cy="9525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อานันทมหาโพธิ </a:t>
            </a:r>
            <a:endParaRPr lang="th-TH" sz="4400" dirty="0"/>
          </a:p>
        </p:txBody>
      </p:sp>
      <p:pic>
        <p:nvPicPr>
          <p:cNvPr id="12290" name="Picture 2" descr="ในภาพอาจจะมี ต้นไม้, ท้องฟ้า, ต้นพืช, สถานที่กลางแจ้ง และธรรมชาติ">
            <a:extLst>
              <a:ext uri="{FF2B5EF4-FFF2-40B4-BE49-F238E27FC236}">
                <a16:creationId xmlns:a16="http://schemas.microsoft.com/office/drawing/2014/main" id="{7A039E80-DA79-485C-9548-B9A828882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02" y="1418253"/>
            <a:ext cx="5243804" cy="46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7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587CC164-2821-443A-AF8E-A6F8B893C3A6}"/>
              </a:ext>
            </a:extLst>
          </p:cNvPr>
          <p:cNvSpPr/>
          <p:nvPr/>
        </p:nvSpPr>
        <p:spPr>
          <a:xfrm>
            <a:off x="400050" y="515895"/>
            <a:ext cx="11620499" cy="58262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36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ภูตคามวรรค วรรคว่าด้วยพืชพันธุ์ไม้  มี  ๑๐  สิกขาบท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36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สิกขาบทที่ ๑ ห้ามทำลายต้นไม้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36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ภิกษุชาวเมืองอา</a:t>
            </a:r>
            <a:r>
              <a:rPr lang="th-TH" sz="3600" dirty="0" err="1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ฬวี</a:t>
            </a:r>
            <a:r>
              <a:rPr lang="th-TH" sz="36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ทำการก่อสร้าง จึงตัดไม้เองบ้าง ใช้ให้ผู้อื่นตัดบ้าง มนุษย์ทั้งหลายพากันติเตียน ด้วยถือว่าต้นไม้มีชีวิตมีอินทรีย์หนึ่ง พระผู้มีพระภาค (ทรงอลน</a:t>
            </a:r>
            <a:r>
              <a:rPr lang="th-TH" sz="3600" dirty="0" err="1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ุโ</a:t>
            </a:r>
            <a:r>
              <a:rPr lang="th-TH" sz="36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ลมตามสมมุติของชาวโลก) จึงทรงบัญญัติสิกขาบท ปรับอาบัติปาจิตตีย์แก่ภิกษุผู้ทำให้ต้นไม้ตาย ( ต้นไม้มี ๕ อย่าง คือที่มีหัวเป็นพืช เช่น ขิง มีลำต้นเป็นพืช เช่น ไทร มีปล้องเป็นพืช เช่น อ้อย ไม้ไผ่ มียอดเป็นพืช เช่น ผักชีล้อม มีเมล็ดเป็นพืช เช่น  ข้าว ถั่ว 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030980" algn="l"/>
              </a:tabLst>
            </a:pPr>
            <a:r>
              <a:rPr lang="th-TH" sz="36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ที่มา </a:t>
            </a:r>
            <a:r>
              <a:rPr lang="en-US" sz="36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: </a:t>
            </a:r>
            <a:r>
              <a:rPr lang="th-TH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พระไตรปิฎกฉบับสำหรับประชาชน  ฉบับ ๑๐๐ ปี ชาตกาล อาจารย์สุชีพ </a:t>
            </a:r>
            <a:r>
              <a:rPr lang="th-TH" sz="36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ปุญญานุ</a:t>
            </a:r>
            <a:r>
              <a:rPr lang="th-TH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ภาพ  พุทธศักราช ๒๕๖๐  ภาค ๔  หน้าที่  ๒๔๖                                           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258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ผลการค้นหารูปภาพสำหรับ ต้นทองหลาง">
            <a:extLst>
              <a:ext uri="{FF2B5EF4-FFF2-40B4-BE49-F238E27FC236}">
                <a16:creationId xmlns:a16="http://schemas.microsoft.com/office/drawing/2014/main" id="{019982C0-A73F-46E3-89C0-0C90CA4FD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4" y="6658"/>
            <a:ext cx="12192000" cy="68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7152063-2D3E-4FF1-B659-D41BE18E0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274" y="34402"/>
            <a:ext cx="2958058" cy="9525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ต้นทองหลาง</a:t>
            </a:r>
            <a:endParaRPr lang="th-TH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C78BD-10A4-43DB-A8D7-D285B02B0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90" y="1203648"/>
            <a:ext cx="6298164" cy="550745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th-TH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เป็นชื่อต้นไม้ประจำสวรรค์ชั้นที่ ๒ คือ ชั้นดาวดึงส์ อยู่ในสวน</a:t>
            </a:r>
            <a:r>
              <a:rPr lang="th-TH" sz="3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นั</a:t>
            </a:r>
            <a:r>
              <a:rPr lang="th-TH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นทวัน ของพระอินทร์หรือท้าวสักะจอมเทพแห่งสวรรค์ชั้นดาวดึงส์ ในพรรษาที่ ๗ ภายหลังตรัสรู้ พระพุทธเจ้าทรงเสด็จประทับภายใต้ร่มไม้ปา</a:t>
            </a:r>
            <a:r>
              <a:rPr lang="th-TH" sz="3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ริฉัต</a:t>
            </a:r>
            <a:r>
              <a:rPr lang="th-TH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ตก์ (หรือปาริฉัตร</a:t>
            </a:r>
            <a:r>
              <a:rPr lang="en-US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ปาริชาต) ณ ดาวดึงสเทวโลก ทรงแสดงธรรมโปรดพระพุทธมารดาตลอดสามเดือนพระพุทธมารดาได้ทรงบรรลุพระโสดาปัตติผล ส่วนเทพยดาในโลกธาตุที่มาประชุมฟังธรรมบรรลุผลสุดที่จะประมาณ</a:t>
            </a:r>
            <a:endParaRPr lang="en-US" sz="3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pic>
        <p:nvPicPr>
          <p:cNvPr id="5122" name="Picture 2" descr="Image result for รูปพระพุทธเจ้าแสดงธรรมโปรดมารดาบนสวรรค์ชั้นดาววดึง">
            <a:extLst>
              <a:ext uri="{FF2B5EF4-FFF2-40B4-BE49-F238E27FC236}">
                <a16:creationId xmlns:a16="http://schemas.microsoft.com/office/drawing/2014/main" id="{4D48FB5D-D84C-44EC-9703-A52754B31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154" y="1203648"/>
            <a:ext cx="5282022" cy="531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ผลการค้นหารูปภาพสำหรับ ต้นไทร">
            <a:extLst>
              <a:ext uri="{FF2B5EF4-FFF2-40B4-BE49-F238E27FC236}">
                <a16:creationId xmlns:a16="http://schemas.microsoft.com/office/drawing/2014/main" id="{A6825B6C-ACD0-45AA-856E-3DF90F2C8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F955C97-B915-45EE-8ED3-C384E514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579" y="3070937"/>
            <a:ext cx="6408290" cy="12573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5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๒. พหุ</a:t>
            </a:r>
            <a:r>
              <a:rPr lang="th-TH" sz="5400" b="1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ปุตต</a:t>
            </a:r>
            <a:r>
              <a:rPr lang="th-TH" sz="5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นิโครธ ต้นไทร</a:t>
            </a:r>
            <a:endParaRPr lang="th-TH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3245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7">
            <a:extLst>
              <a:ext uri="{FF2B5EF4-FFF2-40B4-BE49-F238E27FC236}">
                <a16:creationId xmlns:a16="http://schemas.microsoft.com/office/drawing/2014/main" id="{B8EDC0EE-5B3D-4C17-992A-F83F2DC6CF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790444"/>
            <a:ext cx="9486900" cy="59369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EBCB0F4-A855-4B92-A1D2-5A299B0494FB}"/>
              </a:ext>
            </a:extLst>
          </p:cNvPr>
          <p:cNvSpPr txBox="1">
            <a:spLocks/>
          </p:cNvSpPr>
          <p:nvPr/>
        </p:nvSpPr>
        <p:spPr>
          <a:xfrm>
            <a:off x="4480597" y="0"/>
            <a:ext cx="2958058" cy="9525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ต้นไทร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6414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ผลการค้นหารูปภาพสำหรับ ต้นไทร">
            <a:extLst>
              <a:ext uri="{FF2B5EF4-FFF2-40B4-BE49-F238E27FC236}">
                <a16:creationId xmlns:a16="http://schemas.microsoft.com/office/drawing/2014/main" id="{2DAD554E-8547-4F27-AFD1-DBD01C32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1" cy="685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1477BF6-9BB3-45BB-A5E4-2F7C039905F9}"/>
              </a:ext>
            </a:extLst>
          </p:cNvPr>
          <p:cNvSpPr txBox="1">
            <a:spLocks/>
          </p:cNvSpPr>
          <p:nvPr/>
        </p:nvSpPr>
        <p:spPr>
          <a:xfrm>
            <a:off x="4396621" y="195943"/>
            <a:ext cx="2958058" cy="9525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ต้นไทร</a:t>
            </a:r>
            <a:endParaRPr lang="th-TH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5B3C2-C0D5-47CB-BB1C-8438DD14B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363" y="1344387"/>
            <a:ext cx="5431004" cy="4869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ที่อยู่ระหว่างกรุงราชคฤห์กับเมืองนาลันทา </a:t>
            </a:r>
            <a:r>
              <a:rPr lang="th-TH" sz="3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ปิป</a:t>
            </a:r>
            <a:r>
              <a:rPr lang="th-TH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ผลิมาณพได้พบพระพุทธเจ้าและขอบวชที่พหุ</a:t>
            </a:r>
            <a:r>
              <a:rPr lang="th-TH" sz="3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ปุตต</a:t>
            </a:r>
            <a:r>
              <a:rPr lang="th-TH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นิโครธนี้ครั้นบวชล่วงไปแล้ว ๗ วัน ก็ได้บรรลุพระอรหัต พระมหาสาวกมหาก</a:t>
            </a:r>
            <a:r>
              <a:rPr lang="th-TH" sz="3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ัสส</a:t>
            </a:r>
            <a:r>
              <a:rPr lang="th-TH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ปะ (เดิมชื่อ </a:t>
            </a:r>
            <a:r>
              <a:rPr lang="th-TH" sz="3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ปิป</a:t>
            </a:r>
            <a:r>
              <a:rPr lang="th-TH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ผลิมาณพ) ได้รับยกย่องว่าเป็นเอตทัคคะในทางถือธุดงค์</a:t>
            </a:r>
            <a:endParaRPr lang="en-US" sz="3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4D107351-D29D-4B72-A43C-86DDA41DF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67" y="1344387"/>
            <a:ext cx="5696528" cy="486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60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ผลการค้นหารูปภาพสำหรับ ต้นโพธิ์">
            <a:extLst>
              <a:ext uri="{FF2B5EF4-FFF2-40B4-BE49-F238E27FC236}">
                <a16:creationId xmlns:a16="http://schemas.microsoft.com/office/drawing/2014/main" id="{19FCDDAF-234D-4D53-8FEE-80831E45C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603D16-B771-4152-809E-1B8ECEA3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951" y="2800350"/>
            <a:ext cx="7819054" cy="12573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5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๓. ต้นพระศรีมหาโพธิ ต้นโพธิ</a:t>
            </a:r>
            <a:endParaRPr lang="th-TH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228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3B5BCB-C4D5-4892-93E9-93B5E63932E0}"/>
              </a:ext>
            </a:extLst>
          </p:cNvPr>
          <p:cNvSpPr txBox="1">
            <a:spLocks/>
          </p:cNvSpPr>
          <p:nvPr/>
        </p:nvSpPr>
        <p:spPr>
          <a:xfrm>
            <a:off x="4461935" y="0"/>
            <a:ext cx="2958058" cy="9525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ต้นโพธิ</a:t>
            </a:r>
            <a:endParaRPr lang="th-TH" sz="4400" dirty="0"/>
          </a:p>
        </p:txBody>
      </p:sp>
      <p:pic>
        <p:nvPicPr>
          <p:cNvPr id="5" name="รูปภาพ 15">
            <a:extLst>
              <a:ext uri="{FF2B5EF4-FFF2-40B4-BE49-F238E27FC236}">
                <a16:creationId xmlns:a16="http://schemas.microsoft.com/office/drawing/2014/main" id="{FE1BD19D-1162-413F-AA32-07134A8DE85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22" y="952500"/>
            <a:ext cx="9427293" cy="5819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7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เส้นบาง">
  <a:themeElements>
    <a:clrScheme name="เส้นบาง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เส้นบาง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เส้นบา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171</TotalTime>
  <Words>685</Words>
  <Application>Microsoft Office PowerPoint</Application>
  <PresentationFormat>แบบจอกว้าง</PresentationFormat>
  <Paragraphs>47</Paragraphs>
  <Slides>31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31</vt:i4>
      </vt:variant>
    </vt:vector>
  </HeadingPairs>
  <TitlesOfParts>
    <vt:vector size="36" baseType="lpstr">
      <vt:lpstr>Calibri</vt:lpstr>
      <vt:lpstr>Century Gothic</vt:lpstr>
      <vt:lpstr>TH SarabunPSK</vt:lpstr>
      <vt:lpstr>Wingdings 3</vt:lpstr>
      <vt:lpstr>เส้นบาง</vt:lpstr>
      <vt:lpstr>เรื่อง  ๙  ต้นไม้ ที่เกี่ยวข้องกับพุทธประวัติ                     ในสมัยพุทธกาล</vt:lpstr>
      <vt:lpstr>๑.ปาริฉัตตก์ คือต้นทองหลาง</vt:lpstr>
      <vt:lpstr>ต้นทองหลาง</vt:lpstr>
      <vt:lpstr>ต้นทองหลาง</vt:lpstr>
      <vt:lpstr> ๒. พหุปุตตนิโครธ ต้นไทร</vt:lpstr>
      <vt:lpstr>งานนำเสนอ PowerPoint</vt:lpstr>
      <vt:lpstr>งานนำเสนอ PowerPoint</vt:lpstr>
      <vt:lpstr>๓. ต้นพระศรีมหาโพธิ ต้นโพธิ</vt:lpstr>
      <vt:lpstr>งานนำเสนอ PowerPoint</vt:lpstr>
      <vt:lpstr>งานนำเสนอ PowerPoint</vt:lpstr>
      <vt:lpstr>๔.ต้นมุจจลินทร์ หรือต้นจิก </vt:lpstr>
      <vt:lpstr>งานนำเสนอ PowerPoint</vt:lpstr>
      <vt:lpstr>งานนำเสนอ PowerPoint</vt:lpstr>
      <vt:lpstr>๕. ต้นราชยตนะ หรือต้นไม้เกต </vt:lpstr>
      <vt:lpstr>งานนำเสนอ PowerPoint</vt:lpstr>
      <vt:lpstr>งานนำเสนอ PowerPoint</vt:lpstr>
      <vt:lpstr>๖. ต้นสาละ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เรื่อง  ๙  ต้นไม้ ที่เกี่ยวข้องกับพุทธประวัติ                     ในสมัยพุทธกาล</dc:title>
  <dc:creator>Lenovo</dc:creator>
  <cp:lastModifiedBy>HP</cp:lastModifiedBy>
  <cp:revision>32</cp:revision>
  <dcterms:created xsi:type="dcterms:W3CDTF">2019-09-26T07:04:22Z</dcterms:created>
  <dcterms:modified xsi:type="dcterms:W3CDTF">2019-09-26T18:43:48Z</dcterms:modified>
</cp:coreProperties>
</file>