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62"/>
  </p:notesMasterIdLst>
  <p:sldIdLst>
    <p:sldId id="350" r:id="rId2"/>
    <p:sldId id="357" r:id="rId3"/>
    <p:sldId id="353" r:id="rId4"/>
    <p:sldId id="352" r:id="rId5"/>
    <p:sldId id="354" r:id="rId6"/>
    <p:sldId id="321" r:id="rId7"/>
    <p:sldId id="259" r:id="rId8"/>
    <p:sldId id="324" r:id="rId9"/>
    <p:sldId id="325" r:id="rId10"/>
    <p:sldId id="328" r:id="rId11"/>
    <p:sldId id="329" r:id="rId12"/>
    <p:sldId id="341" r:id="rId13"/>
    <p:sldId id="356" r:id="rId14"/>
    <p:sldId id="331" r:id="rId15"/>
    <p:sldId id="346" r:id="rId16"/>
    <p:sldId id="345" r:id="rId17"/>
    <p:sldId id="261" r:id="rId18"/>
    <p:sldId id="274" r:id="rId19"/>
    <p:sldId id="260" r:id="rId20"/>
    <p:sldId id="332" r:id="rId21"/>
    <p:sldId id="333" r:id="rId22"/>
    <p:sldId id="327" r:id="rId23"/>
    <p:sldId id="347" r:id="rId24"/>
    <p:sldId id="337" r:id="rId25"/>
    <p:sldId id="338" r:id="rId26"/>
    <p:sldId id="339" r:id="rId27"/>
    <p:sldId id="348" r:id="rId28"/>
    <p:sldId id="344" r:id="rId29"/>
    <p:sldId id="303" r:id="rId30"/>
    <p:sldId id="302" r:id="rId31"/>
    <p:sldId id="265" r:id="rId32"/>
    <p:sldId id="309" r:id="rId33"/>
    <p:sldId id="310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312" r:id="rId42"/>
    <p:sldId id="313" r:id="rId43"/>
    <p:sldId id="314" r:id="rId44"/>
    <p:sldId id="316" r:id="rId45"/>
    <p:sldId id="315" r:id="rId46"/>
    <p:sldId id="273" r:id="rId47"/>
    <p:sldId id="278" r:id="rId48"/>
    <p:sldId id="317" r:id="rId49"/>
    <p:sldId id="318" r:id="rId50"/>
    <p:sldId id="319" r:id="rId51"/>
    <p:sldId id="320" r:id="rId52"/>
    <p:sldId id="279" r:id="rId53"/>
    <p:sldId id="286" r:id="rId54"/>
    <p:sldId id="287" r:id="rId55"/>
    <p:sldId id="322" r:id="rId56"/>
    <p:sldId id="289" r:id="rId57"/>
    <p:sldId id="349" r:id="rId58"/>
    <p:sldId id="307" r:id="rId59"/>
    <p:sldId id="308" r:id="rId60"/>
    <p:sldId id="355" r:id="rId61"/>
  </p:sldIdLst>
  <p:sldSz cx="9144000" cy="6858000" type="screen4x3"/>
  <p:notesSz cx="6797675" cy="9928225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33CC"/>
    <a:srgbClr val="008000"/>
    <a:srgbClr val="CC00CC"/>
    <a:srgbClr val="3366FF"/>
    <a:srgbClr val="003300"/>
    <a:srgbClr val="003399"/>
    <a:srgbClr val="660066"/>
    <a:srgbClr val="663300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33" autoAdjust="0"/>
    <p:restoredTop sz="94660"/>
  </p:normalViewPr>
  <p:slideViewPr>
    <p:cSldViewPr>
      <p:cViewPr varScale="1">
        <p:scale>
          <a:sx n="63" d="100"/>
          <a:sy n="63" d="100"/>
        </p:scale>
        <p:origin x="-75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1" tIns="47781" rIns="95561" bIns="47781" numCol="1" anchor="t" anchorCtr="0" compatLnSpc="1">
            <a:prstTxWarp prst="textNoShape">
              <a:avLst/>
            </a:prstTxWarp>
          </a:bodyPr>
          <a:lstStyle>
            <a:lvl1pPr defTabSz="955675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1" tIns="47781" rIns="95561" bIns="47781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pPr>
              <a:defRPr/>
            </a:pPr>
            <a:fld id="{7A9FE92D-CF38-4B62-92E5-C083D9794A94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1038" y="4716463"/>
            <a:ext cx="5437187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1" tIns="47781" rIns="95561" bIns="47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1" tIns="47781" rIns="95561" bIns="47781" numCol="1" anchor="b" anchorCtr="0" compatLnSpc="1">
            <a:prstTxWarp prst="textNoShape">
              <a:avLst/>
            </a:prstTxWarp>
          </a:bodyPr>
          <a:lstStyle>
            <a:lvl1pPr defTabSz="955675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1" tIns="47781" rIns="95561" bIns="47781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pPr>
              <a:defRPr/>
            </a:pPr>
            <a:fld id="{FF0D4076-B9BA-4DE4-8F83-1FBECBD42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77603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2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Oval 13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D8019-01D0-4494-BEB4-5FD70EF373BD}" type="datetime1">
              <a:rPr lang="th-TH" smtClean="0"/>
              <a:pPr>
                <a:defRPr/>
              </a:pPr>
              <a:t>26/09/56</a:t>
            </a:fld>
            <a:endParaRPr lang="th-TH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39FC92-0211-4C53-86FD-BB422BBB479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02349-CE19-4E2E-8A8D-728388E434D3}" type="datetime1">
              <a:rPr lang="th-TH" smtClean="0"/>
              <a:pPr>
                <a:defRPr/>
              </a:pPr>
              <a:t>26/09/56</a:t>
            </a:fld>
            <a:endParaRPr lang="th-TH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59956-DAF6-4CE6-8685-CCA4F2EC809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A3D8C-E18B-406D-8DA0-D36F494CB55F}" type="datetime1">
              <a:rPr lang="th-TH" smtClean="0"/>
              <a:pPr>
                <a:defRPr/>
              </a:pPr>
              <a:t>26/09/56</a:t>
            </a:fld>
            <a:endParaRPr lang="th-TH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54D05-123C-4A10-9CC9-AB2D802839E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61250-320B-4C6D-A918-C32A32BA0F4A}" type="datetime1">
              <a:rPr lang="th-TH" smtClean="0"/>
              <a:pPr>
                <a:defRPr/>
              </a:pPr>
              <a:t>26/09/56</a:t>
            </a:fld>
            <a:endParaRPr lang="th-TH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DCEBB-5D88-423A-BA2B-2C9AEE78711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F832A-F2DB-4B45-BA04-25174984FD57}" type="datetime1">
              <a:rPr lang="th-TH" smtClean="0"/>
              <a:pPr>
                <a:defRPr/>
              </a:pPr>
              <a:t>26/09/56</a:t>
            </a:fld>
            <a:endParaRPr lang="th-TH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3922E-159E-4197-871A-0E981293259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80A7E-BB76-482D-93B3-DAB136EDB0C4}" type="datetime1">
              <a:rPr lang="th-TH" smtClean="0"/>
              <a:pPr>
                <a:defRPr/>
              </a:pPr>
              <a:t>26/09/56</a:t>
            </a:fld>
            <a:endParaRPr lang="th-TH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C9028-9B9A-4811-B966-9462295563E5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ectangle 13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Oval 1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Oval 1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A5946-8712-4C0A-A451-99202A07333A}" type="datetime1">
              <a:rPr lang="th-TH" smtClean="0"/>
              <a:pPr>
                <a:defRPr/>
              </a:pPr>
              <a:t>26/09/56</a:t>
            </a:fld>
            <a:endParaRPr lang="th-TH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E830FE4-A892-423E-9B3F-E17D24C96CE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78358-35BE-4CC7-A7FF-35E9FF244F7B}" type="datetime1">
              <a:rPr lang="th-TH" smtClean="0"/>
              <a:pPr>
                <a:defRPr/>
              </a:pPr>
              <a:t>26/09/56</a:t>
            </a:fld>
            <a:endParaRPr lang="th-TH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B23AF-97E8-43DA-B8B7-2A6E293CDC6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5A68F-EE04-4921-B9E3-1CA991034A2C}" type="datetime1">
              <a:rPr lang="th-TH" smtClean="0"/>
              <a:pPr>
                <a:defRPr/>
              </a:pPr>
              <a:t>26/09/56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150A34-9F70-4D3C-876F-7B29BD6A93A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F568C-8634-43AE-8CBF-E81B2970B78D}" type="datetime1">
              <a:rPr lang="th-TH" smtClean="0"/>
              <a:pPr>
                <a:defRPr/>
              </a:pPr>
              <a:t>26/09/56</a:t>
            </a:fld>
            <a:endParaRPr lang="th-TH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04D87-943E-4DB3-A453-B9C712FCF93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Rectangle 13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CE630-A215-45F1-AAB5-831FC6AD9F69}" type="datetime1">
              <a:rPr lang="th-TH" smtClean="0"/>
              <a:pPr>
                <a:defRPr/>
              </a:pPr>
              <a:t>26/09/56</a:t>
            </a:fld>
            <a:endParaRPr lang="th-TH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9562790-C8BA-4DC6-A2B5-7355CF5C3C2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7877-7EA5-4282-991B-25131D419847}" type="datetime1">
              <a:rPr lang="th-TH" smtClean="0"/>
              <a:pPr>
                <a:defRPr/>
              </a:pPr>
              <a:t>26/09/56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E988728-DAB3-476D-8ED4-92E664F427F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Flowchart: Process 13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Flowchart: Process 15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42849-7748-4C09-8F92-26DB7C781283}" type="datetime1">
              <a:rPr lang="th-TH" smtClean="0"/>
              <a:pPr>
                <a:defRPr/>
              </a:pPr>
              <a:t>26/09/56</a:t>
            </a:fld>
            <a:endParaRPr lang="th-TH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26D908-FFED-435B-BDA1-9D39A5C7596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7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5A788"/>
                </a:solidFill>
              </a:defRPr>
            </a:lvl1pPr>
          </a:lstStyle>
          <a:p>
            <a:pPr>
              <a:defRPr/>
            </a:pPr>
            <a:fld id="{30CCD703-8291-431F-B005-17463E5221F8}" type="datetime1">
              <a:rPr lang="th-TH" smtClean="0"/>
              <a:pPr>
                <a:defRPr/>
              </a:pPr>
              <a:t>26/09/56</a:t>
            </a:fld>
            <a:endParaRPr lang="th-TH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B5A788"/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E599C3BE-C4CB-43BC-8E4B-25881DBD032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76" r:id="rId2"/>
    <p:sldLayoutId id="2147483784" r:id="rId3"/>
    <p:sldLayoutId id="2147483777" r:id="rId4"/>
    <p:sldLayoutId id="2147483785" r:id="rId5"/>
    <p:sldLayoutId id="2147483778" r:id="rId6"/>
    <p:sldLayoutId id="2147483786" r:id="rId7"/>
    <p:sldLayoutId id="2147483787" r:id="rId8"/>
    <p:sldLayoutId id="2147483788" r:id="rId9"/>
    <p:sldLayoutId id="2147483779" r:id="rId10"/>
    <p:sldLayoutId id="2147483780" r:id="rId11"/>
    <p:sldLayoutId id="2147483781" r:id="rId12"/>
    <p:sldLayoutId id="2147483782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cs typeface="Cordia New" pitchFamily="34" charset="-34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slide" Target="slide29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0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http://picdb.thaimisc.com/s/sprbcn/1130.jpg?n" TargetMode="Externa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body" idx="4294967295"/>
          </p:nvPr>
        </p:nvSpPr>
        <p:spPr>
          <a:xfrm>
            <a:off x="1471736" y="2357430"/>
            <a:ext cx="7924800" cy="3773512"/>
          </a:xfrm>
        </p:spPr>
        <p:txBody>
          <a:bodyPr/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th-TH" sz="4200" b="1" dirty="0" smtClean="0">
                <a:solidFill>
                  <a:srgbClr val="0033CC"/>
                </a:solidFill>
                <a:cs typeface="JasmineUPC" pitchFamily="18" charset="-34"/>
              </a:rPr>
              <a:t>               คู่มือครูสอนศีล ๕</a:t>
            </a:r>
            <a:r>
              <a:rPr lang="th-TH" sz="4400" b="1" dirty="0" smtClean="0">
                <a:solidFill>
                  <a:srgbClr val="0033CC"/>
                </a:solidFill>
                <a:cs typeface="JasmineUPC" pitchFamily="18" charset="-34"/>
              </a:rPr>
              <a:t> 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th-TH" sz="2000" b="1" dirty="0" smtClean="0">
                <a:solidFill>
                  <a:srgbClr val="0033CC"/>
                </a:solidFill>
                <a:cs typeface="JasmineUPC" pitchFamily="18" charset="-34"/>
              </a:rPr>
              <a:t> </a:t>
            </a:r>
            <a:r>
              <a:rPr lang="th-TH" sz="4400" b="1" dirty="0" smtClean="0">
                <a:solidFill>
                  <a:srgbClr val="0033CC"/>
                </a:solidFill>
                <a:cs typeface="JasmineUPC" pitchFamily="18" charset="-34"/>
              </a:rPr>
              <a:t>      </a:t>
            </a:r>
            <a:r>
              <a:rPr lang="th-TH" sz="2200" b="1" dirty="0" smtClean="0">
                <a:solidFill>
                  <a:srgbClr val="0033CC"/>
                </a:solidFill>
                <a:cs typeface="JasmineUPC" pitchFamily="18" charset="-34"/>
              </a:rPr>
              <a:t> </a:t>
            </a:r>
            <a:r>
              <a:rPr lang="th-TH" sz="1100" b="1" dirty="0" smtClean="0">
                <a:solidFill>
                  <a:srgbClr val="0033CC"/>
                </a:solidFill>
                <a:cs typeface="JasmineUPC" pitchFamily="18" charset="-34"/>
              </a:rPr>
              <a:t> </a:t>
            </a:r>
            <a:r>
              <a:rPr lang="th-TH" sz="4000" b="1" dirty="0" err="1" smtClean="0">
                <a:solidFill>
                  <a:srgbClr val="0033CC"/>
                </a:solidFill>
                <a:cs typeface="JasmineUPC" pitchFamily="18" charset="-34"/>
              </a:rPr>
              <a:t>สัมมาทิฏฐิ</a:t>
            </a:r>
            <a:r>
              <a:rPr lang="th-TH" sz="4000" b="1" dirty="0" smtClean="0">
                <a:solidFill>
                  <a:srgbClr val="0033CC"/>
                </a:solidFill>
                <a:cs typeface="JasmineUPC" pitchFamily="18" charset="-34"/>
              </a:rPr>
              <a:t> (โสดาปัตติมรรค)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th-TH" sz="3600" b="1" dirty="0" smtClean="0">
                <a:solidFill>
                  <a:srgbClr val="0033CC"/>
                </a:solidFill>
                <a:cs typeface="JasmineUPC" pitchFamily="18" charset="-34"/>
              </a:rPr>
              <a:t>หลักสูตร “ครอบครัวรักเหนือรัก”</a:t>
            </a:r>
            <a:r>
              <a:rPr lang="en-US" sz="3600" b="1" dirty="0" smtClean="0">
                <a:solidFill>
                  <a:srgbClr val="0033CC"/>
                </a:solidFill>
                <a:cs typeface="JasmineUPC" pitchFamily="18" charset="-34"/>
              </a:rPr>
              <a:t> </a:t>
            </a:r>
            <a:r>
              <a:rPr lang="th-TH" sz="3600" b="1" dirty="0" smtClean="0">
                <a:solidFill>
                  <a:srgbClr val="0033CC"/>
                </a:solidFill>
                <a:cs typeface="JasmineUPC" pitchFamily="18" charset="-34"/>
              </a:rPr>
              <a:t>บ้านเกื้อรัก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US" b="1" dirty="0" smtClean="0">
                <a:cs typeface="JasmineUPC" pitchFamily="18" charset="-34"/>
              </a:rPr>
              <a:t>				  </a:t>
            </a:r>
            <a:r>
              <a:rPr lang="th-TH" b="1" dirty="0" smtClean="0">
                <a:cs typeface="JasmineUPC" pitchFamily="18" charset="-34"/>
              </a:rPr>
              <a:t> </a:t>
            </a:r>
            <a:r>
              <a:rPr lang="th-TH" sz="2000" b="1" dirty="0" smtClean="0">
                <a:cs typeface="JasmineUPC" pitchFamily="18" charset="-34"/>
              </a:rPr>
              <a:t> </a:t>
            </a:r>
            <a:r>
              <a:rPr lang="th-TH" sz="2600" b="1" dirty="0" smtClean="0">
                <a:cs typeface="JasmineUPC" pitchFamily="18" charset="-34"/>
              </a:rPr>
              <a:t>โดย</a:t>
            </a:r>
            <a:r>
              <a:rPr lang="th-TH" sz="3000" b="1" dirty="0" smtClean="0">
                <a:cs typeface="JasmineUPC" pitchFamily="18" charset="-34"/>
              </a:rPr>
              <a:t>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th-TH" b="1" dirty="0" smtClean="0">
                <a:solidFill>
                  <a:srgbClr val="006600"/>
                </a:solidFill>
                <a:cs typeface="JasmineUPC" pitchFamily="18" charset="-34"/>
              </a:rPr>
              <a:t>		   </a:t>
            </a:r>
            <a:r>
              <a:rPr lang="th-TH" sz="3000" b="1" dirty="0" err="1" smtClean="0">
                <a:solidFill>
                  <a:srgbClr val="006600"/>
                </a:solidFill>
                <a:cs typeface="JasmineUPC" pitchFamily="18" charset="-34"/>
              </a:rPr>
              <a:t>ทันตแพทย์</a:t>
            </a:r>
            <a:r>
              <a:rPr lang="th-TH" sz="3000" b="1" dirty="0" smtClean="0">
                <a:solidFill>
                  <a:srgbClr val="006600"/>
                </a:solidFill>
                <a:cs typeface="JasmineUPC" pitchFamily="18" charset="-34"/>
              </a:rPr>
              <a:t>หญิงสีใบตอง บุญประดับ</a:t>
            </a:r>
            <a:r>
              <a:rPr lang="th-TH" b="1" dirty="0" smtClean="0">
                <a:solidFill>
                  <a:srgbClr val="006600"/>
                </a:solidFill>
                <a:cs typeface="JasmineUPC" pitchFamily="18" charset="-34"/>
              </a:rPr>
              <a:t>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th-TH" b="1" dirty="0" smtClean="0">
                <a:solidFill>
                  <a:srgbClr val="006600"/>
                </a:solidFill>
                <a:cs typeface="JasmineUPC" pitchFamily="18" charset="-34"/>
              </a:rPr>
              <a:t>			  </a:t>
            </a:r>
            <a:r>
              <a:rPr lang="th-TH" sz="3000" b="1" dirty="0" smtClean="0">
                <a:solidFill>
                  <a:srgbClr val="006600"/>
                </a:solidFill>
                <a:cs typeface="JasmineUPC" pitchFamily="18" charset="-34"/>
              </a:rPr>
              <a:t>ผู้อำนวยการบ้านเกื้อรัก</a:t>
            </a:r>
            <a:r>
              <a:rPr lang="th-TH" b="1" dirty="0" smtClean="0"/>
              <a:t> </a:t>
            </a:r>
            <a:r>
              <a:rPr lang="en-US" b="1" dirty="0" smtClean="0">
                <a:cs typeface="Cordia New" pitchFamily="34" charset="-34"/>
              </a:rPr>
              <a:t>   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</a:pPr>
            <a:r>
              <a:rPr lang="en-US" sz="2000" b="1" dirty="0" smtClean="0">
                <a:solidFill>
                  <a:srgbClr val="009900"/>
                </a:solidFill>
                <a:latin typeface="Garamond" pitchFamily="18" charset="0"/>
                <a:cs typeface="Cordia New" pitchFamily="34" charset="-34"/>
              </a:rPr>
              <a:t>		        </a:t>
            </a:r>
            <a:r>
              <a:rPr lang="en-US" sz="1700" b="1" dirty="0" smtClean="0">
                <a:solidFill>
                  <a:srgbClr val="009900"/>
                </a:solidFill>
                <a:latin typeface="Garamond" pitchFamily="18" charset="0"/>
                <a:cs typeface="Cordia New" pitchFamily="34" charset="-34"/>
              </a:rPr>
              <a:t>LOVE LINE FAMILY CENTER  (LLFC.)</a:t>
            </a:r>
            <a:r>
              <a:rPr lang="en-US" b="1" dirty="0" smtClean="0">
                <a:cs typeface="Cordia New" pitchFamily="34" charset="-34"/>
              </a:rPr>
              <a:t>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962400" y="381000"/>
            <a:ext cx="1828800" cy="1447800"/>
            <a:chOff x="2380" y="5420"/>
            <a:chExt cx="3060" cy="2724"/>
          </a:xfrm>
        </p:grpSpPr>
        <p:graphicFrame>
          <p:nvGraphicFramePr>
            <p:cNvPr id="99332" name="Object 7"/>
            <p:cNvGraphicFramePr>
              <a:graphicFrameLocks noChangeAspect="1"/>
            </p:cNvGraphicFramePr>
            <p:nvPr/>
          </p:nvGraphicFramePr>
          <p:xfrm>
            <a:off x="2435" y="5745"/>
            <a:ext cx="2746" cy="2399"/>
          </p:xfrm>
          <a:graphic>
            <a:graphicData uri="http://schemas.openxmlformats.org/presentationml/2006/ole">
              <p:oleObj spid="_x0000_s18434" r:id="rId3" imgW="2324100" imgH="1619250" progId="">
                <p:embed/>
              </p:oleObj>
            </a:graphicData>
          </a:graphic>
        </p:graphicFrame>
        <p:graphicFrame>
          <p:nvGraphicFramePr>
            <p:cNvPr id="99333" name="Object 8"/>
            <p:cNvGraphicFramePr>
              <a:graphicFrameLocks noChangeAspect="1"/>
            </p:cNvGraphicFramePr>
            <p:nvPr/>
          </p:nvGraphicFramePr>
          <p:xfrm>
            <a:off x="2720" y="5420"/>
            <a:ext cx="1260" cy="1189"/>
          </p:xfrm>
          <a:graphic>
            <a:graphicData uri="http://schemas.openxmlformats.org/presentationml/2006/ole">
              <p:oleObj spid="_x0000_s18435" r:id="rId4" imgW="2230222" imgH="1895551" progId="">
                <p:embed/>
              </p:oleObj>
            </a:graphicData>
          </a:graphic>
        </p:graphicFrame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380" y="6840"/>
              <a:ext cx="3060" cy="859"/>
              <a:chOff x="7273" y="1286"/>
              <a:chExt cx="2010" cy="782"/>
            </a:xfrm>
          </p:grpSpPr>
          <p:sp>
            <p:nvSpPr>
              <p:cNvPr id="10250" name="WordArt 10"/>
              <p:cNvSpPr>
                <a:spLocks noChangeArrowheads="1" noChangeShapeType="1" noTextEdit="1"/>
              </p:cNvSpPr>
              <p:nvPr/>
            </p:nvSpPr>
            <p:spPr bwMode="auto">
              <a:xfrm rot="-602138">
                <a:off x="7653" y="1286"/>
                <a:ext cx="1020" cy="216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th-TH" sz="1400" b="1" kern="10"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CCFF"/>
                    </a:solidFill>
                    <a:cs typeface="JasmineUPC"/>
                  </a:rPr>
                  <a:t>บ้านเกื้อรัก  </a:t>
                </a:r>
                <a:endParaRPr lang="en-US" sz="1400" b="1" kern="10"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cs typeface="JasmineUPC"/>
                </a:endParaRPr>
              </a:p>
            </p:txBody>
          </p:sp>
          <p:sp>
            <p:nvSpPr>
              <p:cNvPr id="10251" name="WordArt 11"/>
              <p:cNvSpPr>
                <a:spLocks noChangeArrowheads="1" noChangeShapeType="1" noTextEdit="1"/>
              </p:cNvSpPr>
              <p:nvPr/>
            </p:nvSpPr>
            <p:spPr bwMode="auto">
              <a:xfrm rot="-615509">
                <a:off x="7273" y="1580"/>
                <a:ext cx="2010" cy="235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sz="1400" b="1" kern="10">
                    <a:ln w="317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CCFF"/>
                    </a:solidFill>
                    <a:cs typeface="JasmineUPC"/>
                  </a:rPr>
                  <a:t>Love Line Family Center </a:t>
                </a:r>
              </a:p>
            </p:txBody>
          </p:sp>
          <p:sp>
            <p:nvSpPr>
              <p:cNvPr id="10252" name="WordArt 12"/>
              <p:cNvSpPr>
                <a:spLocks noChangeArrowheads="1" noChangeShapeType="1" noTextEdit="1"/>
              </p:cNvSpPr>
              <p:nvPr/>
            </p:nvSpPr>
            <p:spPr bwMode="auto">
              <a:xfrm rot="-586100">
                <a:off x="7931" y="1877"/>
                <a:ext cx="678" cy="19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sz="1200" b="1" kern="10" dirty="0"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CCFF"/>
                    </a:solidFill>
                    <a:cs typeface="JasmineUPC"/>
                  </a:rPr>
                  <a:t>(LLFC.)</a:t>
                </a:r>
              </a:p>
            </p:txBody>
          </p:sp>
        </p:grpSp>
      </p:grpSp>
      <p:sp>
        <p:nvSpPr>
          <p:cNvPr id="99344" name="Rectangle 13"/>
          <p:cNvSpPr>
            <a:spLocks noChangeArrowheads="1"/>
          </p:cNvSpPr>
          <p:nvPr/>
        </p:nvSpPr>
        <p:spPr bwMode="auto">
          <a:xfrm>
            <a:off x="2133600" y="1981200"/>
            <a:ext cx="533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b="1">
                <a:latin typeface="EucrosiaUPC" pitchFamily="18" charset="-34"/>
                <a:ea typeface="Times New Roman" pitchFamily="18" charset="0"/>
                <a:cs typeface="JasmineUPC" pitchFamily="18" charset="-34"/>
              </a:rPr>
              <a:t>  “</a:t>
            </a:r>
            <a:r>
              <a:rPr lang="th-TH" b="1">
                <a:latin typeface="Arial" pitchFamily="34" charset="0"/>
                <a:ea typeface="Times New Roman" pitchFamily="18" charset="0"/>
                <a:cs typeface="JasmineUPC" pitchFamily="18" charset="-34"/>
              </a:rPr>
              <a:t>เกื้อรักสร้างคน เยาวชนสร้างชาติ</a:t>
            </a:r>
            <a:r>
              <a:rPr lang="en-US" b="1">
                <a:latin typeface="EucrosiaUPC" pitchFamily="18" charset="-34"/>
                <a:ea typeface="Times New Roman" pitchFamily="18" charset="0"/>
                <a:cs typeface="JasmineUPC" pitchFamily="18" charset="-34"/>
              </a:rPr>
              <a:t>”</a:t>
            </a:r>
            <a:r>
              <a:rPr lang="en-US">
                <a:latin typeface="Arial" pitchFamily="34" charset="0"/>
                <a:ea typeface="Times New Roman" pitchFamily="18" charset="0"/>
                <a:cs typeface="JasmineUPC" pitchFamily="18" charset="-34"/>
              </a:rPr>
              <a:t>                  </a:t>
            </a:r>
            <a:r>
              <a:rPr lang="th-TH">
                <a:latin typeface="Arial" pitchFamily="34" charset="0"/>
                <a:ea typeface="Times New Roman" pitchFamily="18" charset="0"/>
                <a:cs typeface="JasmineUPC" pitchFamily="18" charset="-34"/>
              </a:rPr>
              <a:t>         </a:t>
            </a:r>
            <a:endParaRPr lang="en-US">
              <a:latin typeface="Arial" pitchFamily="34" charset="0"/>
              <a:ea typeface="Times New Roman" pitchFamily="18" charset="0"/>
              <a:cs typeface="JasmineUPC" pitchFamily="18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7554" y="6215082"/>
            <a:ext cx="3286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rgbClr val="0033CC"/>
                </a:solidFill>
                <a:cs typeface="EucrosiaUPC" pitchFamily="18" charset="-34"/>
              </a:rPr>
              <a:t>(คู่มือครูสอนศีล ๕  </a:t>
            </a:r>
            <a:r>
              <a:rPr lang="en-US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th-TH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200" dirty="0" smtClean="0">
                <a:solidFill>
                  <a:srgbClr val="0033CC"/>
                </a:solidFill>
                <a:cs typeface="EucrosiaUPC" pitchFamily="18" charset="-34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cs typeface="EucrosiaUPC" pitchFamily="18" charset="-34"/>
              </a:rPr>
              <a:t>                                       </a:t>
            </a:r>
            <a:endParaRPr lang="th-TH" sz="3200" b="1" dirty="0" smtClean="0">
              <a:solidFill>
                <a:srgbClr val="0033CC"/>
              </a:solidFill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662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๕</a:t>
            </a:r>
            <a:endParaRPr lang="th-TH" sz="1800" dirty="0">
              <a:cs typeface="EucrosiaUPC" pitchFamily="18" charset="-34"/>
            </a:endParaRPr>
          </a:p>
        </p:txBody>
      </p:sp>
      <p:pic>
        <p:nvPicPr>
          <p:cNvPr id="12291" name="Picture 2" descr="กรรม 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7848600" cy="624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13775" y="6381774"/>
            <a:ext cx="457200" cy="476250"/>
          </a:xfrm>
        </p:spPr>
        <p:txBody>
          <a:bodyPr/>
          <a:lstStyle/>
          <a:p>
            <a:pPr>
              <a:defRPr/>
            </a:pPr>
            <a:r>
              <a:rPr lang="th-TH" dirty="0" smtClean="0">
                <a:cs typeface="EucrosiaUPC" pitchFamily="18" charset="-34"/>
              </a:rPr>
              <a:t> </a:t>
            </a:r>
            <a:r>
              <a:rPr lang="th-TH" sz="1800" dirty="0" smtClean="0">
                <a:cs typeface="EucrosiaUPC" pitchFamily="18" charset="-34"/>
              </a:rPr>
              <a:t>๖</a:t>
            </a:r>
            <a:endParaRPr lang="th-TH" dirty="0">
              <a:cs typeface="EucrosiaUPC" pitchFamily="18" charset="-34"/>
            </a:endParaRPr>
          </a:p>
        </p:txBody>
      </p:sp>
      <p:pic>
        <p:nvPicPr>
          <p:cNvPr id="13315" name="Picture 2" descr="สารานียธรรม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44"/>
          <a:stretch>
            <a:fillRect/>
          </a:stretch>
        </p:blipFill>
        <p:spPr bwMode="auto">
          <a:xfrm>
            <a:off x="1000100" y="322286"/>
            <a:ext cx="8062913" cy="639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07200" y="457200"/>
            <a:ext cx="2260600" cy="762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4400" dirty="0"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rPr>
              <a:t>(รักเหนือรัก)</a:t>
            </a:r>
            <a:endParaRPr lang="en-US" sz="4400" dirty="0">
              <a:effectLst>
                <a:outerShdw blurRad="38100" dist="38100" dir="2700000" algn="tl">
                  <a:srgbClr val="C0C0C0"/>
                </a:outerShdw>
              </a:effectLst>
              <a:cs typeface="Jasmine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IT DOTCOM\Desktop\หลักสูตร คู่มือครูสอนศีล ๕  สัมมาทิฏฐิ (โสดาปัตติมรรค) (เต็มเล่ม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ตัวยึด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572528" y="6238898"/>
            <a:ext cx="457200" cy="476250"/>
          </a:xfrm>
        </p:spPr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๗</a:t>
            </a:r>
            <a:endParaRPr lang="th-TH" sz="1800" dirty="0"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๘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217641" y="1604978"/>
            <a:ext cx="7497763" cy="403860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L="914400" indent="-914400" algn="ctr" eaLnBrk="0" hangingPunct="0">
              <a:buFontTx/>
              <a:buAutoNum type="thaiNumPeriod"/>
              <a:defRPr/>
            </a:pPr>
            <a:endParaRPr lang="th-TH" sz="9600" b="1" dirty="0">
              <a:solidFill>
                <a:srgbClr val="572314"/>
              </a:solidFill>
              <a:cs typeface="+mj-cs"/>
            </a:endParaRPr>
          </a:p>
          <a:p>
            <a:pPr marL="914400" indent="-914400" algn="ctr" eaLnBrk="0" hangingPunct="0">
              <a:defRPr/>
            </a:pPr>
            <a:endParaRPr lang="th-TH" sz="12400" b="1" dirty="0">
              <a:solidFill>
                <a:srgbClr val="572314"/>
              </a:solidFill>
              <a:cs typeface="+mj-cs"/>
            </a:endParaRPr>
          </a:p>
          <a:p>
            <a:pPr marL="914400" indent="-914400" algn="ctr" eaLnBrk="0" hangingPunct="0">
              <a:defRPr/>
            </a:pPr>
            <a:endParaRPr lang="th-TH" sz="12400" b="1" dirty="0">
              <a:solidFill>
                <a:srgbClr val="572314"/>
              </a:solidFill>
              <a:cs typeface="+mj-cs"/>
            </a:endParaRPr>
          </a:p>
          <a:p>
            <a:pPr marL="914400" indent="-914400" algn="ctr" eaLnBrk="0" hangingPunct="0">
              <a:defRPr/>
            </a:pPr>
            <a:endParaRPr lang="th-TH" sz="17800" b="1" dirty="0">
              <a:solidFill>
                <a:srgbClr val="572314"/>
              </a:solidFill>
            </a:endParaRPr>
          </a:p>
          <a:p>
            <a:pPr marL="914400" indent="-914400" algn="ctr" eaLnBrk="0" hangingPunct="0">
              <a:defRPr/>
            </a:pPr>
            <a:endParaRPr lang="th-TH" sz="17800" b="1" dirty="0">
              <a:solidFill>
                <a:srgbClr val="572314"/>
              </a:solidFill>
            </a:endParaRPr>
          </a:p>
          <a:p>
            <a:pPr marL="914400" indent="-914400" algn="ctr" eaLnBrk="0" hangingPunct="0">
              <a:defRPr/>
            </a:pPr>
            <a:endParaRPr lang="th-TH" sz="38400" b="1" dirty="0">
              <a:solidFill>
                <a:srgbClr val="572314"/>
              </a:solidFill>
              <a:cs typeface="+mj-cs"/>
            </a:endParaRPr>
          </a:p>
          <a:p>
            <a:pPr marL="914400" indent="-914400" algn="ctr" eaLnBrk="0" hangingPunct="0">
              <a:defRPr/>
            </a:pPr>
            <a:r>
              <a:rPr lang="th-TH" sz="44400" b="1" dirty="0">
                <a:solidFill>
                  <a:srgbClr val="572314"/>
                </a:solidFill>
                <a:cs typeface="+mj-cs"/>
              </a:rPr>
              <a:t>รู้จักตนเอง</a:t>
            </a:r>
          </a:p>
          <a:p>
            <a:pPr marL="914400" indent="-914400" algn="ctr" eaLnBrk="0" hangingPunct="0">
              <a:defRPr/>
            </a:pPr>
            <a:endParaRPr lang="th-TH" sz="17800" b="1" dirty="0">
              <a:solidFill>
                <a:srgbClr val="572314"/>
              </a:solidFill>
              <a:cs typeface="+mj-cs"/>
            </a:endParaRPr>
          </a:p>
          <a:p>
            <a:pPr marL="914400" indent="-914400" eaLnBrk="0" hangingPunct="0">
              <a:buFontTx/>
              <a:buAutoNum type="thaiNumPeriod"/>
              <a:defRPr/>
            </a:pPr>
            <a:endParaRPr lang="th-TH" sz="9600" b="1" dirty="0">
              <a:solidFill>
                <a:srgbClr val="572314"/>
              </a:solidFill>
              <a:cs typeface="+mj-cs"/>
            </a:endParaRPr>
          </a:p>
          <a:p>
            <a:pPr marL="914400" indent="-914400" eaLnBrk="0" hangingPunct="0">
              <a:defRPr/>
            </a:pPr>
            <a:endParaRPr lang="th-TH" sz="9600" b="1" dirty="0">
              <a:solidFill>
                <a:srgbClr val="572314"/>
              </a:solidFill>
              <a:cs typeface="+mj-cs"/>
            </a:endParaRPr>
          </a:p>
          <a:p>
            <a:pPr marL="914400" indent="-914400" eaLnBrk="0" hangingPunct="0">
              <a:defRPr/>
            </a:pPr>
            <a:endParaRPr lang="th-TH" sz="1000" b="1" dirty="0">
              <a:solidFill>
                <a:srgbClr val="57231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ibbon ขึ้น 5"/>
          <p:cNvSpPr/>
          <p:nvPr/>
        </p:nvSpPr>
        <p:spPr>
          <a:xfrm>
            <a:off x="2209800" y="1528778"/>
            <a:ext cx="5334000" cy="1524000"/>
          </a:xfrm>
          <a:prstGeom prst="ribbon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11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๒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๙</a:t>
            </a:r>
            <a:endParaRPr lang="th-TH" sz="1800" dirty="0">
              <a:cs typeface="EucrosiaUPC" pitchFamily="18" charset="-34"/>
            </a:endParaRPr>
          </a:p>
        </p:txBody>
      </p:sp>
      <p:pic>
        <p:nvPicPr>
          <p:cNvPr id="39938" name="Picture 2" descr="C:\Documents and Settings\IT DOTCOM\Desktop\เมืองพระศรีอารย์\ทางเดินพ้นทุกข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57166"/>
            <a:ext cx="8072462" cy="60543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33" y="741609"/>
            <a:ext cx="9066667" cy="540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ตัวยึด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๑๐</a:t>
            </a:r>
            <a:endParaRPr lang="th-TH" dirty="0"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285728"/>
            <a:ext cx="9531063" cy="56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ตัวยึด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๑๑</a:t>
            </a:r>
            <a:endParaRPr lang="th-TH" sz="1800" dirty="0">
              <a:cs typeface="EucrosiaUPC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๑๒</a:t>
            </a:r>
            <a:endParaRPr lang="th-TH" sz="1800" dirty="0">
              <a:cs typeface="EucrosiaUPC" pitchFamily="18" charset="-34"/>
            </a:endParaRPr>
          </a:p>
        </p:txBody>
      </p:sp>
      <p:pic>
        <p:nvPicPr>
          <p:cNvPr id="19459" name="Picture 2" descr="ศีล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350838"/>
            <a:ext cx="8001000" cy="624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๑๓</a:t>
            </a:r>
            <a:endParaRPr lang="th-TH" sz="1800" dirty="0">
              <a:cs typeface="EucrosiaUPC" pitchFamily="18" charset="-34"/>
            </a:endParaRPr>
          </a:p>
        </p:txBody>
      </p:sp>
      <p:pic>
        <p:nvPicPr>
          <p:cNvPr id="20483" name="Picture 2" descr="พฤติกรร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04800"/>
            <a:ext cx="7848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๑๔</a:t>
            </a:r>
            <a:endParaRPr lang="th-TH" sz="1800" dirty="0">
              <a:cs typeface="EucrosiaUPC" pitchFamily="18" charset="-34"/>
            </a:endParaRPr>
          </a:p>
        </p:txBody>
      </p:sp>
      <p:pic>
        <p:nvPicPr>
          <p:cNvPr id="21507" name="Picture 2" descr="มรรคผล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52400"/>
            <a:ext cx="8001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IT DOTCOM\Desktop\หนังสือ หลักสูตร คู่มือครูสอนศีล ๕  สัมมาทิฏฐิ (โสดาปัตติมรรค) เล่มยาว (๒๑ พ.ค.๕๖)\๓ คำนำ  คู่มือครูสอนศีล ๕ สัมมาทิฏฐิ _โสดาปัตติมรรค_  _๖ พ.ย.๕๕_-001-001.jpg"/>
          <p:cNvPicPr>
            <a:picLocks noChangeAspect="1" noChangeArrowheads="1"/>
          </p:cNvPicPr>
          <p:nvPr/>
        </p:nvPicPr>
        <p:blipFill>
          <a:blip r:embed="rId2"/>
          <a:srcRect l="12499" t="5528" r="5415" b="3815"/>
          <a:stretch>
            <a:fillRect/>
          </a:stretch>
        </p:blipFill>
        <p:spPr bwMode="auto">
          <a:xfrm>
            <a:off x="1017339" y="357165"/>
            <a:ext cx="8126661" cy="6342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๑๕</a:t>
            </a:r>
            <a:endParaRPr lang="th-TH" sz="1800" dirty="0">
              <a:cs typeface="EucrosiaUPC" pitchFamily="18" charset="-34"/>
            </a:endParaRPr>
          </a:p>
        </p:txBody>
      </p:sp>
      <p:pic>
        <p:nvPicPr>
          <p:cNvPr id="22531" name="Picture 2" descr="6 fing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9213" y="882650"/>
            <a:ext cx="7596187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๑๖</a:t>
            </a:r>
            <a:endParaRPr lang="th-TH" sz="1800" dirty="0">
              <a:cs typeface="EucrosiaUPC" pitchFamily="18" charset="-34"/>
            </a:endParaRPr>
          </a:p>
        </p:txBody>
      </p:sp>
      <p:pic>
        <p:nvPicPr>
          <p:cNvPr id="23555" name="Picture 2" descr="คนมีศีล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06375"/>
            <a:ext cx="7620000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๑๗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4" name="Ribbon ขึ้น 3"/>
          <p:cNvSpPr/>
          <p:nvPr/>
        </p:nvSpPr>
        <p:spPr>
          <a:xfrm>
            <a:off x="2209800" y="1066821"/>
            <a:ext cx="5334000" cy="1524000"/>
          </a:xfrm>
          <a:prstGeom prst="ribbon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11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๓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600200" y="3033733"/>
            <a:ext cx="6781800" cy="3324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0500" b="1" dirty="0">
                <a:solidFill>
                  <a:schemeClr val="accent5">
                    <a:lumMod val="50000"/>
                  </a:schemeClr>
                </a:solidFill>
                <a:cs typeface="+mn-cs"/>
              </a:rPr>
              <a:t>รู้จักคุณสมบัติพระพุทธเจ้า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39569"/>
            <a:ext cx="9144000" cy="567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ตัวยึด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๑๘</a:t>
            </a:r>
            <a:endParaRPr lang="th-TH" sz="1800" dirty="0"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๑๙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26627" name="Rectangle 2"/>
          <p:cNvSpPr>
            <a:spLocks noGrp="1"/>
          </p:cNvSpPr>
          <p:nvPr>
            <p:ph type="ctrTitle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smtClean="0">
              <a:effectLst/>
            </a:endParaRPr>
          </a:p>
        </p:txBody>
      </p:sp>
      <p:sp>
        <p:nvSpPr>
          <p:cNvPr id="26628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82550" eaLnBrk="1" hangingPunct="1"/>
            <a:endParaRPr lang="th-TH" smtClean="0"/>
          </a:p>
        </p:txBody>
      </p:sp>
      <p:pic>
        <p:nvPicPr>
          <p:cNvPr id="26629" name="Picture 4" descr="อริยสั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๒๐</a:t>
            </a:r>
            <a:endParaRPr lang="th-TH" sz="1800" dirty="0">
              <a:cs typeface="EucrosiaUPC" pitchFamily="18" charset="-34"/>
            </a:endParaRPr>
          </a:p>
        </p:txBody>
      </p:sp>
      <p:pic>
        <p:nvPicPr>
          <p:cNvPr id="27651" name="Picture 2" descr="มรร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625" y="290513"/>
            <a:ext cx="7943850" cy="595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๒๑</a:t>
            </a:r>
            <a:endParaRPr lang="th-TH" sz="1800" dirty="0">
              <a:cs typeface="EucrosiaUPC" pitchFamily="18" charset="-34"/>
            </a:endParaRPr>
          </a:p>
        </p:txBody>
      </p:sp>
      <p:pic>
        <p:nvPicPr>
          <p:cNvPr id="29699" name="Picture 2" descr="อิทธิบาท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800120"/>
            <a:ext cx="79771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8" y="747256"/>
            <a:ext cx="9087612" cy="546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ตัวยึด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๒๒</a:t>
            </a:r>
            <a:endParaRPr lang="th-TH" sz="1800" dirty="0"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๒๓</a:t>
            </a:r>
            <a:endParaRPr lang="th-TH" sz="1800" dirty="0">
              <a:cs typeface="EucrosiaUPC" pitchFamily="18" charset="-34"/>
            </a:endParaRPr>
          </a:p>
        </p:txBody>
      </p:sp>
      <p:pic>
        <p:nvPicPr>
          <p:cNvPr id="28675" name="Picture 2" descr="ลองท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556" y="533400"/>
            <a:ext cx="7848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๒๔</a:t>
            </a:r>
            <a:endParaRPr lang="th-TH" sz="1800" dirty="0">
              <a:cs typeface="EucrosiaUPC" pitchFamily="18" charset="-34"/>
            </a:endParaRPr>
          </a:p>
        </p:txBody>
      </p:sp>
      <p:pic>
        <p:nvPicPr>
          <p:cNvPr id="30723" name="Picture 2" descr="หิริโอตัปป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356" y="228600"/>
            <a:ext cx="7924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IT DOTCOM\Desktop\หนังสือ หลักสูตร คู่มือครูสอนศีล ๕  สัมมาทิฏฐิ (โสดาปัตติมรรค) เล่มยาว (๒๑ พ.ค.๕๖)\ต่อสารบัญ ด้านใน  คู่มือครูสอนศีล ๕ สัมมาทิฏฐิ _โสดาปัตติมรรค_ _๖ พ.ย.๕๕_-001-001.jpg"/>
          <p:cNvPicPr>
            <a:picLocks noChangeAspect="1" noChangeArrowheads="1"/>
          </p:cNvPicPr>
          <p:nvPr/>
        </p:nvPicPr>
        <p:blipFill>
          <a:blip r:embed="rId2"/>
          <a:srcRect l="16597" t="10294" r="15261" b="8403"/>
          <a:stretch>
            <a:fillRect/>
          </a:stretch>
        </p:blipFill>
        <p:spPr bwMode="auto">
          <a:xfrm>
            <a:off x="1357290" y="236702"/>
            <a:ext cx="7429552" cy="6264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๒๕</a:t>
            </a:r>
            <a:endParaRPr lang="th-TH" sz="1800" dirty="0">
              <a:cs typeface="EucrosiaUPC" pitchFamily="18" charset="-34"/>
            </a:endParaRPr>
          </a:p>
        </p:txBody>
      </p:sp>
      <p:pic>
        <p:nvPicPr>
          <p:cNvPr id="31747" name="Picture 2" descr="พรหมวิหาร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2080" y="561996"/>
            <a:ext cx="7696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๒๖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52556" y="477858"/>
            <a:ext cx="78486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600" b="1">
                <a:solidFill>
                  <a:srgbClr val="15CB40"/>
                </a:solidFill>
                <a:latin typeface="Arial" pitchFamily="34" charset="0"/>
                <a:cs typeface="JasmineUPC" pitchFamily="18" charset="-34"/>
              </a:rPr>
              <a:t> </a:t>
            </a:r>
            <a:r>
              <a:rPr lang="th-TH" sz="3600" b="1">
                <a:solidFill>
                  <a:srgbClr val="449C4E"/>
                </a:solidFill>
                <a:latin typeface="Arial" pitchFamily="34" charset="0"/>
                <a:cs typeface="JasmineUPC" pitchFamily="18" charset="-34"/>
              </a:rPr>
              <a:t>จะได้ มรรค-ผล ของศีล ๕ ต้องรู้และปฏิบัติตน ดังนี้</a:t>
            </a:r>
          </a:p>
          <a:p>
            <a:pPr algn="ctr"/>
            <a:r>
              <a:rPr lang="th-TH" sz="2600" b="1">
                <a:solidFill>
                  <a:srgbClr val="449C4E"/>
                </a:solidFill>
                <a:latin typeface="Arial" pitchFamily="34" charset="0"/>
                <a:cs typeface="JasmineUPC" pitchFamily="18" charset="-34"/>
              </a:rPr>
              <a:t>(บุคคลมี มรรค-ผล ของศีล ๕ จะแก้ปัญหาตนเอง ครอบครัว สังคมได้)</a:t>
            </a:r>
            <a:r>
              <a:rPr lang="th-TH" sz="4000" b="1">
                <a:solidFill>
                  <a:srgbClr val="15CB40"/>
                </a:solidFill>
                <a:latin typeface="Arial" pitchFamily="34" charset="0"/>
                <a:cs typeface="JasmineUPC" pitchFamily="18" charset="-34"/>
              </a:rPr>
              <a:t>    </a:t>
            </a:r>
            <a:endParaRPr lang="th-TH" sz="3600" b="1">
              <a:solidFill>
                <a:srgbClr val="15CB40"/>
              </a:solidFill>
              <a:latin typeface="Arial" pitchFamily="34" charset="0"/>
              <a:cs typeface="JasmineUPC" pitchFamily="18" charset="-34"/>
            </a:endParaRP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3886200" y="2971800"/>
            <a:ext cx="2073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th-TH" sz="2800">
              <a:latin typeface="Arial" pitchFamily="34" charset="0"/>
            </a:endParaRPr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1152556" y="1773258"/>
            <a:ext cx="7772400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thaiNumPeriod"/>
            </a:pPr>
            <a:r>
              <a:rPr lang="th-TH" sz="2600" b="1" dirty="0">
                <a:solidFill>
                  <a:srgbClr val="3333FF"/>
                </a:solidFill>
                <a:cs typeface="JasmineUPC" pitchFamily="18" charset="-34"/>
              </a:rPr>
              <a:t>รู้จักศาสนาพุทธ และรู้จักพระพุทธเจ้า    </a:t>
            </a:r>
          </a:p>
          <a:p>
            <a:pPr marL="342900" indent="-342900">
              <a:spcBef>
                <a:spcPct val="50000"/>
              </a:spcBef>
              <a:buFontTx/>
              <a:buAutoNum type="thaiNumPeriod"/>
            </a:pPr>
            <a:r>
              <a:rPr lang="th-TH" sz="2600" b="1" dirty="0">
                <a:solidFill>
                  <a:srgbClr val="0808D8"/>
                </a:solidFill>
                <a:cs typeface="JasmineUPC" pitchFamily="18" charset="-34"/>
              </a:rPr>
              <a:t>รู้จักตนเอง เป็นบุคคลชนิดเต็มรัก หรือชนิดขาดรัก มีธรรมะหรือไม่ ?</a:t>
            </a:r>
          </a:p>
          <a:p>
            <a:pPr marL="342900" indent="-342900">
              <a:spcBef>
                <a:spcPct val="50000"/>
              </a:spcBef>
              <a:buFontTx/>
              <a:buAutoNum type="thaiNumPeriod"/>
            </a:pPr>
            <a:r>
              <a:rPr lang="th-TH" sz="2600" b="1" dirty="0">
                <a:solidFill>
                  <a:srgbClr val="0808D8"/>
                </a:solidFill>
                <a:cs typeface="JasmineUPC" pitchFamily="18" charset="-34"/>
              </a:rPr>
              <a:t>รู้จักรักครอบครัว ให้เป็น</a:t>
            </a:r>
          </a:p>
          <a:p>
            <a:pPr marL="342900" indent="-342900">
              <a:spcBef>
                <a:spcPct val="50000"/>
              </a:spcBef>
              <a:buFontTx/>
              <a:buAutoNum type="thaiNumPeriod"/>
            </a:pPr>
            <a:r>
              <a:rPr lang="th-TH" sz="2600" b="1" dirty="0">
                <a:solidFill>
                  <a:srgbClr val="0808D8"/>
                </a:solidFill>
                <a:cs typeface="JasmineUPC" pitchFamily="18" charset="-34"/>
              </a:rPr>
              <a:t>รู้จักงานกับชีวิตสำคัญอย่างไร ?</a:t>
            </a:r>
          </a:p>
          <a:p>
            <a:pPr marL="342900" indent="-342900">
              <a:spcBef>
                <a:spcPct val="50000"/>
              </a:spcBef>
              <a:buFontTx/>
              <a:buAutoNum type="thaiNumPeriod"/>
            </a:pPr>
            <a:r>
              <a:rPr lang="th-TH" sz="2600" b="1" dirty="0">
                <a:solidFill>
                  <a:srgbClr val="0808D8"/>
                </a:solidFill>
                <a:cs typeface="JasmineUPC" pitchFamily="18" charset="-34"/>
              </a:rPr>
              <a:t>รู้จักหลุมพรางชีวิต และนำบทสวดมนต์แปลมาปฏิบัติเพื่อขึ้นจากหลุมพรางชีวิต และนำมาแก้ทุกปัญหาให้ตนเอง ครอบครัว ชุมชน สังคม และประเทศ</a:t>
            </a:r>
          </a:p>
          <a:p>
            <a:pPr marL="342900" indent="-342900">
              <a:spcBef>
                <a:spcPct val="50000"/>
              </a:spcBef>
              <a:buFontTx/>
              <a:buAutoNum type="thaiNumPeriod"/>
            </a:pPr>
            <a:r>
              <a:rPr lang="th-TH" sz="2600" b="1" dirty="0">
                <a:solidFill>
                  <a:srgbClr val="0808D8"/>
                </a:solidFill>
                <a:cs typeface="JasmineUPC" pitchFamily="18" charset="-34"/>
              </a:rPr>
              <a:t>รู้จักการบริหารกายรักษาโรค โดยนำสติปัฏฐาน ๔ รักษาโรคให้ตนเอง และบุคคลที่รักและศรัทธาต่อกัน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๒๗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4516" y="3786190"/>
            <a:ext cx="7978078" cy="21236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marL="341313" indent="-34131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latin typeface="+mn-lt"/>
                <a:cs typeface="JasmineUPC" pitchFamily="18" charset="-34"/>
              </a:rPr>
              <a:t>แบ่งเป็น ๒ ระดับ</a:t>
            </a:r>
          </a:p>
          <a:p>
            <a:pPr marL="341313" indent="-3413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latin typeface="+mn-lt"/>
                <a:cs typeface="JasmineUPC" pitchFamily="18" charset="-34"/>
              </a:rPr>
              <a:t>	</a:t>
            </a:r>
            <a:r>
              <a:rPr lang="th-TH" sz="4400" b="1" dirty="0" smtClean="0">
                <a:latin typeface="+mn-lt"/>
                <a:cs typeface="JasmineUPC" pitchFamily="18" charset="-34"/>
              </a:rPr>
              <a:t>          ๑. </a:t>
            </a:r>
            <a:r>
              <a:rPr lang="th-TH" sz="4400" b="1" dirty="0">
                <a:latin typeface="+mn-lt"/>
                <a:cs typeface="JasmineUPC" pitchFamily="18" charset="-34"/>
              </a:rPr>
              <a:t>ปุถุชน เป็น </a:t>
            </a:r>
            <a:r>
              <a:rPr lang="th-TH" sz="4400" b="1" dirty="0" err="1">
                <a:latin typeface="+mn-lt"/>
                <a:cs typeface="JasmineUPC" pitchFamily="18" charset="-34"/>
              </a:rPr>
              <a:t>กัลยาณ</a:t>
            </a:r>
            <a:r>
              <a:rPr lang="th-TH" sz="4400" b="1" dirty="0">
                <a:latin typeface="+mn-lt"/>
                <a:cs typeface="JasmineUPC" pitchFamily="18" charset="-34"/>
              </a:rPr>
              <a:t>ชน</a:t>
            </a:r>
          </a:p>
          <a:p>
            <a:pPr marL="341313" indent="-3413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latin typeface="+mn-lt"/>
                <a:cs typeface="JasmineUPC" pitchFamily="18" charset="-34"/>
              </a:rPr>
              <a:t>	</a:t>
            </a:r>
            <a:r>
              <a:rPr lang="th-TH" sz="4400" b="1" dirty="0" smtClean="0">
                <a:latin typeface="+mn-lt"/>
                <a:cs typeface="JasmineUPC" pitchFamily="18" charset="-34"/>
              </a:rPr>
              <a:t>          ๒. </a:t>
            </a:r>
            <a:r>
              <a:rPr lang="th-TH" sz="4400" b="1" dirty="0" err="1">
                <a:latin typeface="+mn-lt"/>
                <a:cs typeface="JasmineUPC" pitchFamily="18" charset="-34"/>
              </a:rPr>
              <a:t>กัลยาณ</a:t>
            </a:r>
            <a:r>
              <a:rPr lang="th-TH" sz="4400" b="1" dirty="0">
                <a:latin typeface="+mn-lt"/>
                <a:cs typeface="JasmineUPC" pitchFamily="18" charset="-34"/>
              </a:rPr>
              <a:t>ชน เป็น </a:t>
            </a:r>
            <a:r>
              <a:rPr lang="th-TH" sz="4400" b="1" dirty="0" err="1" smtClean="0">
                <a:latin typeface="+mn-lt"/>
                <a:cs typeface="JasmineUPC" pitchFamily="18" charset="-34"/>
              </a:rPr>
              <a:t>อริยชน</a:t>
            </a:r>
            <a:endParaRPr lang="th-TH" sz="4400" b="1" dirty="0">
              <a:latin typeface="+mn-lt"/>
              <a:cs typeface="JasmineUPC" pitchFamily="18" charset="-34"/>
            </a:endParaRP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909670" y="5943600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3600" b="1" dirty="0" err="1">
                <a:latin typeface="Constantia" pitchFamily="18" charset="0"/>
                <a:cs typeface="JasmineUPC" pitchFamily="18" charset="-34"/>
              </a:rPr>
              <a:t>อริยชน</a:t>
            </a:r>
            <a:r>
              <a:rPr lang="th-TH" sz="3600" b="1" dirty="0">
                <a:latin typeface="Constantia" pitchFamily="18" charset="0"/>
                <a:cs typeface="JasmineUPC" pitchFamily="18" charset="-34"/>
              </a:rPr>
              <a:t>ขั้นต้นสุดของพระพุทธเจ้าคือ </a:t>
            </a:r>
            <a:r>
              <a:rPr lang="en-US" sz="3600" b="1" dirty="0">
                <a:latin typeface="Constantia" pitchFamily="18" charset="0"/>
                <a:cs typeface="JasmineUPC" pitchFamily="18" charset="-34"/>
              </a:rPr>
              <a:t>“</a:t>
            </a:r>
            <a:r>
              <a:rPr lang="th-TH" sz="3600" b="1" dirty="0">
                <a:latin typeface="Constantia" pitchFamily="18" charset="0"/>
                <a:cs typeface="JasmineUPC" pitchFamily="18" charset="-34"/>
              </a:rPr>
              <a:t>โสดาปัตติมรรค</a:t>
            </a:r>
            <a:r>
              <a:rPr lang="en-US" sz="3600" b="1" dirty="0">
                <a:latin typeface="Constantia" pitchFamily="18" charset="0"/>
                <a:cs typeface="JasmineUPC" pitchFamily="18" charset="-34"/>
              </a:rPr>
              <a:t>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1028197" y="173177"/>
            <a:ext cx="8044397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ucrosiaUPC" pitchFamily="18" charset="-34"/>
              </a:rPr>
              <a:t>หลักสูตร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ucrosiaUPC" pitchFamily="18" charset="-34"/>
              </a:rPr>
              <a:t>“</a:t>
            </a:r>
            <a:r>
              <a:rPr lang="th-TH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ucrosiaUPC" pitchFamily="18" charset="-34"/>
              </a:rPr>
              <a:t>ครอบครัว</a:t>
            </a:r>
            <a:r>
              <a:rPr lang="th-TH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ucrosiaUPC" pitchFamily="18" charset="-34"/>
              </a:rPr>
              <a:t>รักเหนือ</a:t>
            </a:r>
            <a:r>
              <a:rPr lang="th-TH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ucrosiaUPC" pitchFamily="18" charset="-34"/>
              </a:rPr>
              <a:t>รัก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ucrosiaUPC" pitchFamily="18" charset="-34"/>
              </a:rPr>
              <a:t>”</a:t>
            </a:r>
            <a:r>
              <a:rPr lang="th-TH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ucrosiaUPC" pitchFamily="18" charset="-34"/>
              </a:rPr>
              <a:t> </a:t>
            </a:r>
            <a:r>
              <a:rPr lang="th-TH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EucrosiaUPC" pitchFamily="18" charset="-34"/>
              </a:rPr>
              <a:t>บ้านเกื้อรัก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Eucrosi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1538" y="928670"/>
            <a:ext cx="7929618" cy="28007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3366FF"/>
                </a:solidFill>
                <a:latin typeface="+mn-lt"/>
                <a:cs typeface="EucrosiaUPC" pitchFamily="18" charset="-34"/>
              </a:rPr>
              <a:t>แบ่งเป็น ๓ </a:t>
            </a:r>
            <a:r>
              <a:rPr lang="th-TH" sz="4400" b="1" dirty="0" smtClean="0">
                <a:solidFill>
                  <a:srgbClr val="3366FF"/>
                </a:solidFill>
                <a:latin typeface="+mn-lt"/>
                <a:cs typeface="EucrosiaUPC" pitchFamily="18" charset="-34"/>
              </a:rPr>
              <a:t>ส่วน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 smtClean="0">
                <a:solidFill>
                  <a:srgbClr val="3366FF"/>
                </a:solidFill>
                <a:latin typeface="+mn-lt"/>
                <a:cs typeface="EucrosiaUPC" pitchFamily="18" charset="-34"/>
              </a:rPr>
              <a:t>                 ๑.  </a:t>
            </a:r>
            <a:r>
              <a:rPr lang="th-TH" sz="4400" b="1" dirty="0">
                <a:solidFill>
                  <a:srgbClr val="3366FF"/>
                </a:solidFill>
                <a:latin typeface="+mn-lt"/>
                <a:cs typeface="EucrosiaUPC" pitchFamily="18" charset="-34"/>
              </a:rPr>
              <a:t>พัฒนา</a:t>
            </a:r>
            <a:r>
              <a:rPr lang="th-TH" sz="4400" b="1" dirty="0" smtClean="0">
                <a:solidFill>
                  <a:srgbClr val="3366FF"/>
                </a:solidFill>
                <a:latin typeface="+mn-lt"/>
                <a:cs typeface="EucrosiaUPC" pitchFamily="18" charset="-34"/>
              </a:rPr>
              <a:t>คน</a:t>
            </a:r>
            <a:endParaRPr lang="th-TH" sz="4000" b="1" dirty="0">
              <a:solidFill>
                <a:srgbClr val="3366FF"/>
              </a:solidFill>
              <a:latin typeface="+mn-lt"/>
              <a:cs typeface="EucrosiaUPC" pitchFamily="18" charset="-3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rgbClr val="3366FF"/>
                </a:solidFill>
                <a:latin typeface="+mn-lt"/>
                <a:cs typeface="EucrosiaUPC" pitchFamily="18" charset="-34"/>
              </a:rPr>
              <a:t>                   </a:t>
            </a:r>
            <a:r>
              <a:rPr lang="th-TH" sz="4400" b="1" dirty="0" smtClean="0">
                <a:solidFill>
                  <a:srgbClr val="3366FF"/>
                </a:solidFill>
                <a:latin typeface="+mn-lt"/>
                <a:cs typeface="EucrosiaUPC" pitchFamily="18" charset="-34"/>
              </a:rPr>
              <a:t>๒.  </a:t>
            </a:r>
            <a:r>
              <a:rPr lang="th-TH" sz="4400" b="1" dirty="0">
                <a:solidFill>
                  <a:srgbClr val="3366FF"/>
                </a:solidFill>
                <a:latin typeface="+mn-lt"/>
                <a:cs typeface="EucrosiaUPC" pitchFamily="18" charset="-34"/>
              </a:rPr>
              <a:t>พัฒนา</a:t>
            </a:r>
            <a:r>
              <a:rPr lang="th-TH" sz="4400" b="1" dirty="0" smtClean="0">
                <a:solidFill>
                  <a:srgbClr val="3366FF"/>
                </a:solidFill>
                <a:latin typeface="+mn-lt"/>
                <a:cs typeface="EucrosiaUPC" pitchFamily="18" charset="-34"/>
              </a:rPr>
              <a:t>งาน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 smtClean="0">
                <a:solidFill>
                  <a:srgbClr val="3366FF"/>
                </a:solidFill>
                <a:latin typeface="+mn-lt"/>
                <a:cs typeface="EucrosiaUPC" pitchFamily="18" charset="-34"/>
              </a:rPr>
              <a:t>                 </a:t>
            </a:r>
            <a:r>
              <a:rPr lang="th-TH" sz="2000" b="1" dirty="0" smtClean="0">
                <a:solidFill>
                  <a:srgbClr val="3366FF"/>
                </a:solidFill>
                <a:latin typeface="+mn-lt"/>
                <a:cs typeface="EucrosiaUPC" pitchFamily="18" charset="-34"/>
              </a:rPr>
              <a:t> </a:t>
            </a:r>
            <a:r>
              <a:rPr lang="th-TH" sz="4400" b="1" dirty="0" smtClean="0">
                <a:solidFill>
                  <a:srgbClr val="3366FF"/>
                </a:solidFill>
                <a:latin typeface="+mn-lt"/>
                <a:cs typeface="EucrosiaUPC" pitchFamily="18" charset="-34"/>
              </a:rPr>
              <a:t>๓.  </a:t>
            </a:r>
            <a:r>
              <a:rPr lang="th-TH" sz="4400" b="1" dirty="0">
                <a:solidFill>
                  <a:srgbClr val="3366FF"/>
                </a:solidFill>
                <a:latin typeface="+mn-lt"/>
                <a:cs typeface="EucrosiaUPC" pitchFamily="18" charset="-34"/>
              </a:rPr>
              <a:t>พัฒนาสุขภาพ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๒๘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9247" y="214290"/>
            <a:ext cx="6528967" cy="923330"/>
          </a:xfrm>
          <a:prstGeom prst="rect">
            <a:avLst/>
          </a:prstGeom>
          <a:solidFill>
            <a:srgbClr val="008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dirty="0">
                <a:solidFill>
                  <a:schemeClr val="bg1"/>
                </a:solidFill>
                <a:latin typeface="+mn-lt"/>
                <a:cs typeface="EucrosiaUPC" pitchFamily="18" charset="-34"/>
              </a:rPr>
              <a:t>หลักสูตร</a:t>
            </a:r>
            <a:r>
              <a:rPr lang="en-US" sz="5400" dirty="0">
                <a:solidFill>
                  <a:schemeClr val="bg1"/>
                </a:solidFill>
                <a:latin typeface="+mn-lt"/>
                <a:cs typeface="EucrosiaUPC" pitchFamily="18" charset="-34"/>
              </a:rPr>
              <a:t> “</a:t>
            </a:r>
            <a:r>
              <a:rPr lang="th-TH" sz="5400" dirty="0">
                <a:solidFill>
                  <a:schemeClr val="bg1"/>
                </a:solidFill>
                <a:latin typeface="+mn-lt"/>
                <a:cs typeface="EucrosiaUPC" pitchFamily="18" charset="-34"/>
              </a:rPr>
              <a:t>ครอบครัวรักเหนือรัก</a:t>
            </a:r>
            <a:r>
              <a:rPr lang="en-US" sz="5400" dirty="0">
                <a:solidFill>
                  <a:schemeClr val="bg1"/>
                </a:solidFill>
                <a:latin typeface="+mn-lt"/>
                <a:cs typeface="EucrosiaUPC" pitchFamily="18" charset="-34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7290" y="1214423"/>
            <a:ext cx="7629623" cy="11182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effectLst/>
                <a:latin typeface="+mn-lt"/>
                <a:cs typeface="EucrosiaUPC" pitchFamily="18" charset="-34"/>
              </a:rPr>
              <a:t>พัฒนาคนจากระดับ</a:t>
            </a:r>
            <a:r>
              <a:rPr lang="en-US" sz="4000" b="1" dirty="0">
                <a:effectLst/>
                <a:latin typeface="+mn-lt"/>
                <a:cs typeface="EucrosiaUPC" pitchFamily="18" charset="-34"/>
              </a:rPr>
              <a:t> “</a:t>
            </a:r>
            <a:r>
              <a:rPr lang="th-TH" sz="4000" b="1" dirty="0" err="1">
                <a:effectLst/>
                <a:latin typeface="+mn-lt"/>
                <a:cs typeface="EucrosiaUPC" pitchFamily="18" charset="-34"/>
              </a:rPr>
              <a:t>กัลยาณ</a:t>
            </a:r>
            <a:r>
              <a:rPr lang="th-TH" sz="4000" b="1" dirty="0">
                <a:effectLst/>
                <a:latin typeface="+mn-lt"/>
                <a:cs typeface="EucrosiaUPC" pitchFamily="18" charset="-34"/>
              </a:rPr>
              <a:t>ชน</a:t>
            </a:r>
            <a:r>
              <a:rPr lang="en-US" sz="4000" b="1" dirty="0">
                <a:effectLst/>
                <a:latin typeface="+mn-lt"/>
                <a:cs typeface="EucrosiaUPC" pitchFamily="18" charset="-34"/>
              </a:rPr>
              <a:t>” </a:t>
            </a:r>
            <a:r>
              <a:rPr lang="th-TH" sz="4000" b="1" dirty="0">
                <a:effectLst/>
                <a:latin typeface="+mn-lt"/>
                <a:cs typeface="EucrosiaUPC" pitchFamily="18" charset="-34"/>
              </a:rPr>
              <a:t>ฝึกปฏิบัติ</a:t>
            </a:r>
            <a:endParaRPr lang="en-US" sz="4000" b="1" dirty="0">
              <a:effectLst/>
              <a:latin typeface="+mn-lt"/>
              <a:cs typeface="EucrosiaUPC" pitchFamily="18" charset="-34"/>
            </a:endParaRPr>
          </a:p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effectLst/>
                <a:latin typeface="+mn-lt"/>
                <a:cs typeface="EucrosiaUPC" pitchFamily="18" charset="-34"/>
              </a:rPr>
              <a:t>เป็นระดับ</a:t>
            </a:r>
            <a:r>
              <a:rPr lang="en-US" sz="4000" b="1" dirty="0">
                <a:effectLst/>
                <a:latin typeface="+mn-lt"/>
                <a:cs typeface="EucrosiaUPC" pitchFamily="18" charset="-34"/>
              </a:rPr>
              <a:t>  “</a:t>
            </a:r>
            <a:r>
              <a:rPr lang="th-TH" sz="4000" b="1" dirty="0" err="1">
                <a:effectLst/>
                <a:latin typeface="+mn-lt"/>
                <a:cs typeface="EucrosiaUPC" pitchFamily="18" charset="-34"/>
              </a:rPr>
              <a:t>อริยชน</a:t>
            </a:r>
            <a:r>
              <a:rPr lang="en-US" sz="4000" b="1" dirty="0">
                <a:effectLst/>
                <a:latin typeface="+mn-lt"/>
                <a:cs typeface="EucrosiaUPC" pitchFamily="18" charset="-34"/>
              </a:rPr>
              <a:t>”</a:t>
            </a:r>
            <a:r>
              <a:rPr lang="th-TH" sz="4000" b="1" dirty="0">
                <a:effectLst/>
                <a:latin typeface="+mn-lt"/>
                <a:cs typeface="EucrosiaUPC" pitchFamily="18" charset="-34"/>
              </a:rPr>
              <a:t> ขั้นต้น </a:t>
            </a:r>
            <a:r>
              <a:rPr lang="en-US" sz="4000" b="1" dirty="0">
                <a:effectLst/>
                <a:latin typeface="+mn-lt"/>
                <a:cs typeface="EucrosiaUPC" pitchFamily="18" charset="-34"/>
              </a:rPr>
              <a:t>“ </a:t>
            </a:r>
            <a:r>
              <a:rPr lang="th-TH" sz="4000" b="1" dirty="0">
                <a:effectLst/>
                <a:latin typeface="+mn-lt"/>
                <a:cs typeface="EucrosiaUPC" pitchFamily="18" charset="-34"/>
              </a:rPr>
              <a:t>โสดาปัตติมรรค</a:t>
            </a:r>
            <a:r>
              <a:rPr lang="en-US" sz="4000" b="1" dirty="0">
                <a:effectLst/>
                <a:latin typeface="+mn-lt"/>
                <a:cs typeface="EucrosiaUPC" pitchFamily="18" charset="-34"/>
              </a:rPr>
              <a:t>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1357290" y="2504036"/>
            <a:ext cx="7247158" cy="41549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519113" indent="-3413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4400" b="1" dirty="0">
                <a:ln w="1905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  <a:hlinkClick r:id="rId2" action="ppaction://hlinksldjump"/>
              </a:rPr>
              <a:t>การปลุกจิตสำนึก</a:t>
            </a:r>
            <a:endParaRPr lang="th-TH" sz="4400" b="1" dirty="0">
              <a:ln w="1905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marL="519113" indent="-3413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4400" b="1" dirty="0">
                <a:ln w="1905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  <a:hlinkClick r:id="rId3" action="ppaction://hlinksldjump"/>
              </a:rPr>
              <a:t>การรู้จักตนเอง</a:t>
            </a:r>
            <a:endParaRPr lang="th-TH" sz="4400" b="1" dirty="0">
              <a:ln w="1905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marL="519113" indent="-3413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4400" b="1" dirty="0">
                <a:ln w="1905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  <a:hlinkClick r:id="rId4" action="ppaction://hlinksldjump"/>
              </a:rPr>
              <a:t>การบริหารชีวิตในครอบครัว</a:t>
            </a:r>
            <a:endParaRPr lang="th-TH" sz="4400" b="1" dirty="0">
              <a:ln w="1905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marL="519113" indent="-3413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4400" b="1" dirty="0">
                <a:ln w="1905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  <a:hlinkClick r:id="rId5" action="ppaction://hlinksldjump"/>
              </a:rPr>
              <a:t>งานกับชีวิต</a:t>
            </a:r>
            <a:endParaRPr lang="th-TH" sz="4400" b="1" dirty="0">
              <a:ln w="1905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marL="519113" indent="-3413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4400" b="1" dirty="0">
                <a:ln w="1905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  <a:hlinkClick r:id="rId6" action="ppaction://hlinksldjump"/>
              </a:rPr>
              <a:t>หลุมพรางชีวิต</a:t>
            </a:r>
            <a:endParaRPr lang="th-TH" sz="4400" b="1" dirty="0">
              <a:ln w="1905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marL="519113" indent="-3413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4400" b="1" dirty="0">
                <a:ln w="1905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  <a:hlinkClick r:id="rId7" action="ppaction://hlinksldjump"/>
              </a:rPr>
              <a:t>การรื้อปรับระบบตนเอง</a:t>
            </a:r>
            <a:endParaRPr lang="th-TH" sz="4400" b="1" dirty="0">
              <a:ln w="1905">
                <a:solidFill>
                  <a:schemeClr val="tx1"/>
                </a:solidFill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๒๙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35843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857224" y="-142900"/>
            <a:ext cx="8286776" cy="7072338"/>
          </a:xfrm>
          <a:noFill/>
        </p:spPr>
        <p:txBody>
          <a:bodyPr/>
          <a:lstStyle/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AutoNum type="thaiNumPeriod"/>
            </a:pPr>
            <a:endParaRPr lang="th-TH" sz="3000" b="1" dirty="0" smtClean="0">
              <a:solidFill>
                <a:srgbClr val="15CB40"/>
              </a:solidFill>
              <a:cs typeface="EucrosiaUPC" pitchFamily="18" charset="-34"/>
            </a:endParaRP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0033CC"/>
                </a:solidFill>
                <a:cs typeface="EucrosiaUPC" pitchFamily="18" charset="-34"/>
              </a:rPr>
              <a:t>  ๑. ปลุกจิตสำนึก </a:t>
            </a:r>
            <a:r>
              <a:rPr lang="th-TH" sz="3000" dirty="0" smtClean="0">
                <a:solidFill>
                  <a:srgbClr val="0033CC"/>
                </a:solidFill>
                <a:cs typeface="EucrosiaUPC" pitchFamily="18" charset="-34"/>
              </a:rPr>
              <a:t>(หน้า ๒๒-๒๕ และหน้า ๓๘-๔๒)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endParaRPr lang="th-TH" sz="1000" b="1" dirty="0" smtClean="0">
              <a:solidFill>
                <a:srgbClr val="0033CC"/>
              </a:solidFill>
              <a:cs typeface="EucrosiaUPC" pitchFamily="18" charset="-34"/>
            </a:endParaRP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0033CC"/>
                </a:solidFill>
                <a:cs typeface="EucrosiaUPC" pitchFamily="18" charset="-34"/>
              </a:rPr>
              <a:t>     - รู้จักศาสนาพุทธ เป็นศาสนาแห่งกรรม เป็นวิทยาศาสตร์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0033CC"/>
                </a:solidFill>
                <a:cs typeface="EucrosiaUPC" pitchFamily="18" charset="-34"/>
              </a:rPr>
              <a:t>        เป็นศาสนาแห่งการสร้างคน 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0033CC"/>
                </a:solidFill>
                <a:cs typeface="EucrosiaUPC" pitchFamily="18" charset="-34"/>
              </a:rPr>
              <a:t>        “พ่อแบบ-แม่แบบ” ครูสอนศีล ๕ เป็นขั้นต้น 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0808D8"/>
                </a:solidFill>
                <a:cs typeface="EucrosiaUPC" pitchFamily="18" charset="-34"/>
              </a:rPr>
              <a:t>        </a:t>
            </a:r>
            <a:r>
              <a:rPr lang="th-TH" sz="3000" b="1" dirty="0" smtClean="0">
                <a:solidFill>
                  <a:srgbClr val="FF0066"/>
                </a:solidFill>
                <a:cs typeface="EucrosiaUPC" pitchFamily="18" charset="-34"/>
              </a:rPr>
              <a:t>คิด พูด ทำ อย่างไร ได้อย่างนั้น  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0808D8"/>
                </a:solidFill>
                <a:cs typeface="EucrosiaUPC" pitchFamily="18" charset="-34"/>
              </a:rPr>
              <a:t>     </a:t>
            </a:r>
            <a:r>
              <a:rPr lang="th-TH" sz="3000" b="1" dirty="0" smtClean="0">
                <a:solidFill>
                  <a:srgbClr val="0033CC"/>
                </a:solidFill>
                <a:cs typeface="EucrosiaUPC" pitchFamily="18" charset="-34"/>
              </a:rPr>
              <a:t>- รู้จักพระพุทธเจ้า มีคุณสมบัติ ๓ ประการ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0033CC"/>
                </a:solidFill>
                <a:cs typeface="EucrosiaUPC" pitchFamily="18" charset="-34"/>
              </a:rPr>
              <a:t>        พระมหากรุณาธิคุณ พระวิสุทธิคุณ พระ</a:t>
            </a:r>
            <a:r>
              <a:rPr lang="th-TH" sz="3000" b="1" dirty="0" err="1" smtClean="0">
                <a:solidFill>
                  <a:srgbClr val="0033CC"/>
                </a:solidFill>
                <a:cs typeface="EucrosiaUPC" pitchFamily="18" charset="-34"/>
              </a:rPr>
              <a:t>ปัญญาธิ</a:t>
            </a:r>
            <a:r>
              <a:rPr lang="th-TH" sz="3000" b="1" dirty="0" smtClean="0">
                <a:solidFill>
                  <a:srgbClr val="0033CC"/>
                </a:solidFill>
                <a:cs typeface="EucrosiaUPC" pitchFamily="18" charset="-34"/>
              </a:rPr>
              <a:t>คุณ 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0808D8"/>
                </a:solidFill>
                <a:cs typeface="EucrosiaUPC" pitchFamily="18" charset="-34"/>
              </a:rPr>
              <a:t>    </a:t>
            </a:r>
            <a:r>
              <a:rPr lang="th-TH" sz="3000" b="1" dirty="0" smtClean="0">
                <a:solidFill>
                  <a:srgbClr val="FF0000"/>
                </a:solidFill>
                <a:cs typeface="EucrosiaUPC" pitchFamily="18" charset="-34"/>
              </a:rPr>
              <a:t>    โดยประยุกต์ปฏิบัติตามในระดับ ศีล ๕ คือ มีความกรุณา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FF0000"/>
                </a:solidFill>
                <a:cs typeface="EucrosiaUPC" pitchFamily="18" charset="-34"/>
              </a:rPr>
              <a:t>        ที่บริสุทธิ์ กับคนตรงหน้า เพื่อเกิดปัญญาแห่งการบรรลุศีล ๕</a:t>
            </a:r>
          </a:p>
          <a:p>
            <a:pPr marL="692150" indent="-609600" eaLnBrk="1" hangingPunct="1">
              <a:lnSpc>
                <a:spcPct val="80000"/>
              </a:lnSpc>
              <a:buNone/>
            </a:pPr>
            <a:r>
              <a:rPr lang="th-TH" sz="1800" b="1" dirty="0" smtClean="0">
                <a:solidFill>
                  <a:srgbClr val="0033CC"/>
                </a:solidFill>
                <a:cs typeface="EucrosiaUPC" pitchFamily="18" charset="-34"/>
              </a:rPr>
              <a:t>         </a:t>
            </a:r>
            <a:r>
              <a:rPr lang="th-TH" sz="3000" b="1" dirty="0" smtClean="0">
                <a:solidFill>
                  <a:srgbClr val="0033CC"/>
                </a:solidFill>
                <a:cs typeface="EucrosiaUPC" pitchFamily="18" charset="-34"/>
              </a:rPr>
              <a:t>- พระพุทธเจ้า ค้นพบความดีความสุขสุดยอดที่ไม่มีผู้ใดได้ค้นพบเลย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0033CC"/>
                </a:solidFill>
                <a:cs typeface="EucrosiaUPC" pitchFamily="18" charset="-34"/>
              </a:rPr>
              <a:t>        จากการตรัสรู้อริยสัจ ๔ โดยเดินตามมรรคมีองค์ ๘ </a:t>
            </a:r>
          </a:p>
          <a:p>
            <a:pPr marL="692150" indent="-609600" eaLnBrk="1" hangingPunct="1">
              <a:lnSpc>
                <a:spcPct val="80000"/>
              </a:lnSpc>
              <a:buNone/>
            </a:pPr>
            <a:r>
              <a:rPr lang="th-TH" sz="3000" b="1" dirty="0" smtClean="0">
                <a:solidFill>
                  <a:srgbClr val="0808D8"/>
                </a:solidFill>
                <a:cs typeface="EucrosiaUPC" pitchFamily="18" charset="-34"/>
              </a:rPr>
              <a:t>        </a:t>
            </a:r>
            <a:r>
              <a:rPr lang="th-TH" sz="3000" b="1" dirty="0" smtClean="0">
                <a:solidFill>
                  <a:srgbClr val="FF0000"/>
                </a:solidFill>
                <a:cs typeface="EucrosiaUPC" pitchFamily="18" charset="-34"/>
              </a:rPr>
              <a:t>โดยประยุกต์ปฏิบัติตามในระดับ ศีล ๕ คือ ชื่อ-นามสกุล แต่ละคน  </a:t>
            </a:r>
          </a:p>
          <a:p>
            <a:pPr marL="692150" indent="-609600" eaLnBrk="1" hangingPunct="1">
              <a:lnSpc>
                <a:spcPct val="80000"/>
              </a:lnSpc>
              <a:buNone/>
            </a:pPr>
            <a:r>
              <a:rPr lang="th-TH" sz="3000" b="1" dirty="0" smtClean="0">
                <a:solidFill>
                  <a:srgbClr val="FF0000"/>
                </a:solidFill>
                <a:cs typeface="EucrosiaUPC" pitchFamily="18" charset="-34"/>
              </a:rPr>
              <a:t>        ได้ค้นพบความดีความสุขสุดยอดที่ไม่มีผู้ใดได้ค้นพบเลย จากการ </a:t>
            </a:r>
          </a:p>
          <a:p>
            <a:pPr marL="692150" indent="-609600" eaLnBrk="1" hangingPunct="1">
              <a:lnSpc>
                <a:spcPct val="80000"/>
              </a:lnSpc>
              <a:buNone/>
            </a:pPr>
            <a:r>
              <a:rPr lang="th-TH" sz="3000" b="1" dirty="0" smtClean="0">
                <a:solidFill>
                  <a:srgbClr val="FF0000"/>
                </a:solidFill>
                <a:cs typeface="EucrosiaUPC" pitchFamily="18" charset="-34"/>
              </a:rPr>
              <a:t>        ตรัสรู้อริยสัจ ๔ โดยเดินตามมรรคมีองค์ ๘  ในระดับ ศีล ๕ 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FF0000"/>
                </a:solidFill>
                <a:cs typeface="EucrosiaUPC" pitchFamily="18" charset="-34"/>
              </a:rPr>
              <a:t>             </a:t>
            </a:r>
            <a:endParaRPr lang="th-TH" sz="3000" dirty="0" smtClean="0">
              <a:solidFill>
                <a:srgbClr val="FF0000"/>
              </a:solidFill>
              <a:cs typeface="EucrosiaUPC" pitchFamily="18" charset="-34"/>
            </a:endParaRP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endParaRPr lang="th-TH" sz="3000" dirty="0" smtClean="0">
              <a:solidFill>
                <a:srgbClr val="3333FF"/>
              </a:solidFill>
              <a:cs typeface="EucrosiaUPC" pitchFamily="18" charset="-34"/>
            </a:endParaRPr>
          </a:p>
          <a:p>
            <a:pPr marL="692150" indent="-609600" eaLnBrk="1" hangingPunct="1">
              <a:lnSpc>
                <a:spcPct val="80000"/>
              </a:lnSpc>
            </a:pPr>
            <a:endParaRPr lang="th-TH" sz="3000" b="1" dirty="0" smtClean="0">
              <a:solidFill>
                <a:srgbClr val="0808D8"/>
              </a:solidFill>
              <a:cs typeface="EucrosiaUPC" pitchFamily="18" charset="-34"/>
            </a:endParaRPr>
          </a:p>
          <a:p>
            <a:pPr marL="692150" indent="-609600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th-TH" sz="3000" b="1" dirty="0" smtClean="0">
              <a:solidFill>
                <a:srgbClr val="0808D8"/>
              </a:solidFill>
              <a:latin typeface="Tahoma" pitchFamily="34" charset="0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๓๐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>
          <a:xfrm>
            <a:off x="1295400" y="685800"/>
            <a:ext cx="7848600" cy="560072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th-TH" sz="900" b="1" dirty="0" smtClean="0">
                <a:solidFill>
                  <a:srgbClr val="449C4E"/>
                </a:solidFill>
                <a:cs typeface="JasmineUPC" pitchFamily="18" charset="-34"/>
              </a:rPr>
              <a:t> </a:t>
            </a:r>
            <a:r>
              <a:rPr lang="th-TH" sz="3400" b="1" dirty="0" smtClean="0">
                <a:solidFill>
                  <a:srgbClr val="449C4E"/>
                </a:solidFill>
                <a:cs typeface="JasmineUPC" pitchFamily="18" charset="-34"/>
              </a:rPr>
              <a:t>๒. รู้จักตนเอง เป็นบุคคลชนิดเต็มรัก หรือชนิดขาดรัก</a:t>
            </a:r>
            <a:r>
              <a:rPr lang="th-TH" sz="3400" b="1" dirty="0" smtClean="0">
                <a:solidFill>
                  <a:srgbClr val="15CB40"/>
                </a:solidFill>
                <a:cs typeface="JasmineUPC" pitchFamily="18" charset="-34"/>
              </a:rPr>
              <a:t> 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sz="3400" b="1" dirty="0" smtClean="0">
                <a:solidFill>
                  <a:srgbClr val="449C4E"/>
                </a:solidFill>
                <a:cs typeface="JasmineUPC" pitchFamily="18" charset="-34"/>
              </a:rPr>
              <a:t>มีธรรมะหรือไม่ </a:t>
            </a:r>
            <a:r>
              <a:rPr lang="en-US" sz="3400" b="1" dirty="0" smtClean="0">
                <a:solidFill>
                  <a:srgbClr val="449C4E"/>
                </a:solidFill>
                <a:cs typeface="JasmineUPC" pitchFamily="18" charset="-34"/>
              </a:rPr>
              <a:t>?</a:t>
            </a:r>
            <a:r>
              <a:rPr lang="en-US" sz="2800" b="1" dirty="0" smtClean="0">
                <a:solidFill>
                  <a:srgbClr val="449C4E"/>
                </a:solidFill>
                <a:cs typeface="JasmineUPC" pitchFamily="18" charset="-34"/>
              </a:rPr>
              <a:t> </a:t>
            </a:r>
            <a:r>
              <a:rPr lang="th-TH" sz="2200" dirty="0" smtClean="0">
                <a:solidFill>
                  <a:srgbClr val="449C4E"/>
                </a:solidFill>
                <a:cs typeface="JasmineUPC" pitchFamily="18" charset="-34"/>
              </a:rPr>
              <a:t>(หน้า ๔๓-๔๘)</a:t>
            </a:r>
          </a:p>
          <a:p>
            <a:pPr eaLnBrk="1" hangingPunct="1">
              <a:buNone/>
            </a:pPr>
            <a:r>
              <a:rPr lang="th-TH" sz="2800" b="1" dirty="0" smtClean="0">
                <a:solidFill>
                  <a:srgbClr val="FF3300"/>
                </a:solidFill>
                <a:cs typeface="JasmineUPC" pitchFamily="18" charset="-34"/>
              </a:rPr>
              <a:t>  </a:t>
            </a:r>
            <a:r>
              <a:rPr lang="th-TH" sz="2000" b="1" dirty="0" smtClean="0">
                <a:solidFill>
                  <a:srgbClr val="FF3300"/>
                </a:solidFill>
                <a:cs typeface="JasmineUPC" pitchFamily="18" charset="-34"/>
              </a:rPr>
              <a:t>   </a:t>
            </a:r>
            <a:r>
              <a:rPr lang="th-TH" sz="3000" b="1" dirty="0" smtClean="0">
                <a:solidFill>
                  <a:srgbClr val="FF3300"/>
                </a:solidFill>
                <a:cs typeface="JasmineUPC" pitchFamily="18" charset="-34"/>
              </a:rPr>
              <a:t>ถ้าไม่รู้จักตนเอง  จะไม่รู้จัก  พ่อ แม่  สามี ภรรยา บุตร ธิดา </a:t>
            </a:r>
          </a:p>
          <a:p>
            <a:pPr eaLnBrk="1" hangingPunct="1">
              <a:buNone/>
            </a:pPr>
            <a:r>
              <a:rPr lang="th-TH" sz="3000" b="1" dirty="0" smtClean="0">
                <a:solidFill>
                  <a:srgbClr val="FF3300"/>
                </a:solidFill>
                <a:cs typeface="JasmineUPC" pitchFamily="18" charset="-34"/>
              </a:rPr>
              <a:t>หัวหน้า และลูกน้อง จะบริหารตนเอง ครอบครัว องค์กร ชุมชน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FF3300"/>
                </a:solidFill>
                <a:cs typeface="JasmineUPC" pitchFamily="18" charset="-34"/>
              </a:rPr>
              <a:t>สังคม ประเทศชาติ ไม่ประสบความสำเร็จ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sz="2800" b="1" dirty="0" smtClean="0">
                <a:solidFill>
                  <a:srgbClr val="0808D8"/>
                </a:solidFill>
                <a:cs typeface="JasmineUPC" pitchFamily="18" charset="-34"/>
              </a:rPr>
              <a:t>    </a:t>
            </a:r>
            <a:r>
              <a:rPr lang="th-TH" sz="3000" b="1" dirty="0" smtClean="0">
                <a:solidFill>
                  <a:srgbClr val="0808D8"/>
                </a:solidFill>
                <a:cs typeface="JasmineUPC" pitchFamily="18" charset="-34"/>
              </a:rPr>
              <a:t>เป็นบุคคลไม่มีความสุขทางจิตวิญญาณที่แท้จริง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sz="700" b="1" dirty="0" smtClean="0">
                <a:solidFill>
                  <a:srgbClr val="0808D8"/>
                </a:solidFill>
                <a:cs typeface="JasmineUPC" pitchFamily="18" charset="-34"/>
              </a:rPr>
              <a:t> </a:t>
            </a:r>
            <a:r>
              <a:rPr lang="th-TH" sz="1600" b="1" dirty="0" smtClean="0">
                <a:solidFill>
                  <a:srgbClr val="0808D8"/>
                </a:solidFill>
                <a:cs typeface="JasmineUPC" pitchFamily="18" charset="-34"/>
              </a:rPr>
              <a:t>      </a:t>
            </a:r>
            <a:r>
              <a:rPr lang="th-TH" sz="800" b="1" dirty="0" smtClean="0">
                <a:solidFill>
                  <a:srgbClr val="0808D8"/>
                </a:solidFill>
                <a:cs typeface="JasmineUPC" pitchFamily="18" charset="-34"/>
              </a:rPr>
              <a:t> </a:t>
            </a:r>
            <a:r>
              <a:rPr lang="th-TH" sz="3000" b="1" dirty="0" smtClean="0">
                <a:solidFill>
                  <a:srgbClr val="FF2136"/>
                </a:solidFill>
                <a:cs typeface="JasmineUPC" pitchFamily="18" charset="-34"/>
              </a:rPr>
              <a:t>บุคคลมีศีล ๕  ครบ  ๕ ข้อ   และมีคุณธรรม  “รักเหนือรัก”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FF2136"/>
                </a:solidFill>
                <a:cs typeface="JasmineUPC" pitchFamily="18" charset="-34"/>
              </a:rPr>
              <a:t>จะรู้จักตนเอง ที่สมบูรณ์ </a:t>
            </a:r>
            <a:r>
              <a:rPr lang="th-TH" sz="3000" b="1" dirty="0" smtClean="0">
                <a:solidFill>
                  <a:srgbClr val="0808D8"/>
                </a:solidFill>
                <a:cs typeface="JasmineUPC" pitchFamily="18" charset="-34"/>
              </a:rPr>
              <a:t>จึงอ่านคนออก บอกคนได้ ใช้คนเป็น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0808D8"/>
                </a:solidFill>
                <a:cs typeface="JasmineUPC" pitchFamily="18" charset="-34"/>
              </a:rPr>
              <a:t>สามารถแก้ปัญหา  </a:t>
            </a:r>
            <a:r>
              <a:rPr lang="th-TH" sz="1500" b="1" dirty="0" smtClean="0">
                <a:solidFill>
                  <a:srgbClr val="0808D8"/>
                </a:solidFill>
                <a:cs typeface="JasmineUPC" pitchFamily="18" charset="-34"/>
              </a:rPr>
              <a:t>  </a:t>
            </a:r>
            <a:r>
              <a:rPr lang="th-TH" sz="3000" b="1" dirty="0" smtClean="0">
                <a:solidFill>
                  <a:srgbClr val="0808D8"/>
                </a:solidFill>
                <a:cs typeface="JasmineUPC" pitchFamily="18" charset="-34"/>
              </a:rPr>
              <a:t>ตนเอง   </a:t>
            </a:r>
            <a:r>
              <a:rPr lang="th-TH" sz="1500" b="1" dirty="0" smtClean="0">
                <a:solidFill>
                  <a:srgbClr val="0808D8"/>
                </a:solidFill>
                <a:cs typeface="JasmineUPC" pitchFamily="18" charset="-34"/>
              </a:rPr>
              <a:t> </a:t>
            </a:r>
            <a:r>
              <a:rPr lang="th-TH" sz="3000" b="1" dirty="0" smtClean="0">
                <a:solidFill>
                  <a:srgbClr val="0808D8"/>
                </a:solidFill>
                <a:cs typeface="JasmineUPC" pitchFamily="18" charset="-34"/>
              </a:rPr>
              <a:t>ครอบครัว  ชุมชน  สังคม  และ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0808D8"/>
                </a:solidFill>
                <a:cs typeface="JasmineUPC" pitchFamily="18" charset="-34"/>
              </a:rPr>
              <a:t>ประเทศชาติ </a:t>
            </a:r>
            <a:r>
              <a:rPr lang="th-TH" sz="1600" b="1" dirty="0" smtClean="0">
                <a:solidFill>
                  <a:srgbClr val="0808D8"/>
                </a:solidFill>
                <a:cs typeface="JasmineUPC" pitchFamily="18" charset="-34"/>
              </a:rPr>
              <a:t> </a:t>
            </a:r>
            <a:r>
              <a:rPr lang="th-TH" sz="3000" b="1" dirty="0" smtClean="0">
                <a:solidFill>
                  <a:srgbClr val="0808D8"/>
                </a:solidFill>
                <a:cs typeface="JasmineUPC" pitchFamily="18" charset="-34"/>
              </a:rPr>
              <a:t>ที่ตนรับผิดชอบได้ </a:t>
            </a:r>
            <a:endParaRPr lang="th-TH" sz="3000" dirty="0" smtClean="0">
              <a:solidFill>
                <a:srgbClr val="15CB40"/>
              </a:solidFill>
              <a:cs typeface="JasmineUPC" pitchFamily="18" charset="-34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th-TH" sz="2800" b="1" dirty="0" smtClean="0">
                <a:solidFill>
                  <a:srgbClr val="0808D8"/>
                </a:solidFill>
                <a:cs typeface="JasmineUPC" pitchFamily="18" charset="-34"/>
              </a:rPr>
              <a:t> </a:t>
            </a:r>
          </a:p>
          <a:p>
            <a:pPr algn="ctr" eaLnBrk="1" hangingPunct="1">
              <a:buFont typeface="Wingdings 2" pitchFamily="18" charset="2"/>
              <a:buNone/>
            </a:pPr>
            <a:endParaRPr lang="th-TH" sz="1600" b="1" dirty="0" smtClean="0">
              <a:cs typeface="JasmineUPC" pitchFamily="18" charset="-34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th-TH" sz="1600" b="1" dirty="0" smtClean="0">
              <a:cs typeface="Jasmine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๓๑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15" name="กระป๋อง 14"/>
          <p:cNvSpPr/>
          <p:nvPr/>
        </p:nvSpPr>
        <p:spPr>
          <a:xfrm>
            <a:off x="5329238" y="4071938"/>
            <a:ext cx="1571625" cy="1643062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14" name="กระป๋อง 13"/>
          <p:cNvSpPr/>
          <p:nvPr/>
        </p:nvSpPr>
        <p:spPr>
          <a:xfrm>
            <a:off x="3314700" y="2857500"/>
            <a:ext cx="1571625" cy="2857500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3" name="กระป๋อง 2"/>
          <p:cNvSpPr/>
          <p:nvPr/>
        </p:nvSpPr>
        <p:spPr>
          <a:xfrm>
            <a:off x="1400175" y="2714625"/>
            <a:ext cx="1571625" cy="3000375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9173" y="673080"/>
            <a:ext cx="8528904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มหัศจรรย์แก้ว 4 ใบ</a:t>
            </a:r>
          </a:p>
        </p:txBody>
      </p:sp>
      <p:sp>
        <p:nvSpPr>
          <p:cNvPr id="4" name="กระป๋อง 3"/>
          <p:cNvSpPr>
            <a:spLocks noChangeArrowheads="1"/>
          </p:cNvSpPr>
          <p:nvPr/>
        </p:nvSpPr>
        <p:spPr bwMode="auto">
          <a:xfrm>
            <a:off x="3314700" y="2714625"/>
            <a:ext cx="1571625" cy="3000375"/>
          </a:xfrm>
          <a:prstGeom prst="can">
            <a:avLst>
              <a:gd name="adj" fmla="val 25004"/>
            </a:avLst>
          </a:prstGeom>
          <a:solidFill>
            <a:schemeClr val="bg1">
              <a:alpha val="0"/>
            </a:schemeClr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" name="กระป๋อง 4"/>
          <p:cNvSpPr>
            <a:spLocks noChangeArrowheads="1"/>
          </p:cNvSpPr>
          <p:nvPr/>
        </p:nvSpPr>
        <p:spPr bwMode="auto">
          <a:xfrm>
            <a:off x="5329238" y="2714625"/>
            <a:ext cx="1571625" cy="3000375"/>
          </a:xfrm>
          <a:prstGeom prst="can">
            <a:avLst>
              <a:gd name="adj" fmla="val 25004"/>
            </a:avLst>
          </a:prstGeom>
          <a:solidFill>
            <a:schemeClr val="bg1">
              <a:alpha val="0"/>
            </a:schemeClr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" name="กระป๋อง 5"/>
          <p:cNvSpPr/>
          <p:nvPr/>
        </p:nvSpPr>
        <p:spPr>
          <a:xfrm>
            <a:off x="7200900" y="2714625"/>
            <a:ext cx="1571625" cy="3000375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pic>
        <p:nvPicPr>
          <p:cNvPr id="25" name="รูปภาพ 24" descr="pictu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200400"/>
            <a:ext cx="14049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๓๒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2" name="กระป๋อง 1"/>
          <p:cNvSpPr/>
          <p:nvPr/>
        </p:nvSpPr>
        <p:spPr>
          <a:xfrm>
            <a:off x="1400175" y="3281386"/>
            <a:ext cx="1571625" cy="3000375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pic>
        <p:nvPicPr>
          <p:cNvPr id="3" name="รูปภาพ 2" descr="pictu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3988" y="3838599"/>
            <a:ext cx="14763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สี่เหลี่ยมผืนผ้า 3"/>
          <p:cNvSpPr/>
          <p:nvPr/>
        </p:nvSpPr>
        <p:spPr>
          <a:xfrm>
            <a:off x="714348" y="404664"/>
            <a:ext cx="435771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0000" dirty="0">
                <a:ln w="127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F00FF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SN Poppy" pitchFamily="2" charset="-34"/>
                <a:cs typeface="EucrosiaUPC" pitchFamily="18" charset="-34"/>
              </a:rPr>
              <a:t>แก้ว</a:t>
            </a:r>
            <a:r>
              <a:rPr lang="th-TH" sz="10000" dirty="0" smtClean="0">
                <a:ln w="127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F00FF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SN Poppy" pitchFamily="2" charset="-34"/>
                <a:cs typeface="EucrosiaUPC" pitchFamily="18" charset="-34"/>
              </a:rPr>
              <a:t>ใบ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0000" dirty="0" smtClean="0">
                <a:ln w="127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F00FF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SN Poppy" pitchFamily="2" charset="-34"/>
                <a:cs typeface="EucrosiaUPC" pitchFamily="18" charset="-34"/>
              </a:rPr>
              <a:t>ที่ 1</a:t>
            </a:r>
            <a:endParaRPr lang="th-TH" sz="10000" dirty="0">
              <a:ln w="12700" cmpd="sng">
                <a:solidFill>
                  <a:srgbClr val="FF0000"/>
                </a:solidFill>
                <a:prstDash val="solid"/>
              </a:ln>
              <a:gradFill>
                <a:gsLst>
                  <a:gs pos="0">
                    <a:srgbClr val="FF00FF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DSN Poppy" pitchFamily="2" charset="-34"/>
              <a:cs typeface="EucrosiaUPC" pitchFamily="18" charset="-34"/>
            </a:endParaRPr>
          </a:p>
        </p:txBody>
      </p:sp>
      <p:sp>
        <p:nvSpPr>
          <p:cNvPr id="6" name="สี่เหลี่ยมมุมมน 5"/>
          <p:cNvSpPr/>
          <p:nvPr/>
        </p:nvSpPr>
        <p:spPr>
          <a:xfrm>
            <a:off x="4972080" y="538186"/>
            <a:ext cx="3886200" cy="2438400"/>
          </a:xfrm>
          <a:prstGeom prst="roundRect">
            <a:avLst/>
          </a:prstGeom>
          <a:solidFill>
            <a:srgbClr val="FFE7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800" b="1">
                <a:solidFill>
                  <a:srgbClr val="3333FF"/>
                </a:solidFill>
                <a:latin typeface="Calibri" pitchFamily="34" charset="0"/>
                <a:cs typeface="Angsana New" pitchFamily="18" charset="-34"/>
              </a:rPr>
              <a:t>เป็นคนที่พร้อมจะทำประโยชน์เสมอ</a:t>
            </a:r>
          </a:p>
          <a:p>
            <a:pPr algn="ctr">
              <a:defRPr/>
            </a:pPr>
            <a:r>
              <a:rPr lang="th-TH" sz="4800" b="1">
                <a:solidFill>
                  <a:srgbClr val="3333FF"/>
                </a:solidFill>
                <a:latin typeface="Calibri" pitchFamily="34" charset="0"/>
                <a:cs typeface="Angsana New" pitchFamily="18" charset="-34"/>
              </a:rPr>
              <a:t> โดยไม่หวังคำชม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429000" y="3430611"/>
            <a:ext cx="525780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200" b="1" dirty="0">
                <a:latin typeface="Browallia New" pitchFamily="34" charset="-34"/>
                <a:cs typeface="EucrosiaUPC" pitchFamily="18" charset="-34"/>
              </a:rPr>
              <a:t>แก้วใบที่ </a:t>
            </a:r>
            <a:r>
              <a:rPr lang="en-US" sz="3000" b="1" dirty="0">
                <a:latin typeface="Browallia New" pitchFamily="34" charset="-34"/>
                <a:cs typeface="EucrosiaUPC" pitchFamily="18" charset="-34"/>
              </a:rPr>
              <a:t>1</a:t>
            </a:r>
            <a:r>
              <a:rPr lang="en-US" sz="2800" dirty="0">
                <a:latin typeface="Browallia New" pitchFamily="34" charset="-34"/>
                <a:cs typeface="EucrosiaUPC" pitchFamily="18" charset="-34"/>
              </a:rPr>
              <a:t> </a:t>
            </a:r>
            <a:r>
              <a:rPr lang="en-US" sz="2000" dirty="0">
                <a:latin typeface="Browallia New" pitchFamily="34" charset="-34"/>
                <a:cs typeface="EucrosiaUPC" pitchFamily="18" charset="-34"/>
              </a:rPr>
              <a:t>=</a:t>
            </a:r>
            <a:r>
              <a:rPr lang="th-TH" sz="2800" dirty="0">
                <a:latin typeface="Browallia New" pitchFamily="34" charset="-34"/>
                <a:cs typeface="EucrosiaUPC" pitchFamily="18" charset="-34"/>
              </a:rPr>
              <a:t> </a:t>
            </a:r>
            <a:r>
              <a:rPr lang="th-TH" sz="2800" dirty="0" smtClean="0">
                <a:latin typeface="Browallia New" pitchFamily="34" charset="-34"/>
                <a:cs typeface="EucrosiaUPC" pitchFamily="18" charset="-34"/>
              </a:rPr>
              <a:t>บุคคลชนิด</a:t>
            </a:r>
            <a:r>
              <a:rPr lang="th-TH" sz="2800" dirty="0">
                <a:latin typeface="Browallia New" pitchFamily="34" charset="-34"/>
                <a:cs typeface="EucrosiaUPC" pitchFamily="18" charset="-34"/>
              </a:rPr>
              <a:t>เต็ม</a:t>
            </a:r>
            <a:r>
              <a:rPr lang="th-TH" sz="2800" dirty="0" smtClean="0">
                <a:latin typeface="Browallia New" pitchFamily="34" charset="-34"/>
                <a:cs typeface="EucrosiaUPC" pitchFamily="18" charset="-34"/>
              </a:rPr>
              <a:t>รักมี</a:t>
            </a:r>
            <a:r>
              <a:rPr lang="th-TH" sz="2800" dirty="0">
                <a:latin typeface="Browallia New" pitchFamily="34" charset="-34"/>
                <a:cs typeface="EucrosiaUPC" pitchFamily="18" charset="-34"/>
              </a:rPr>
              <a:t>ธรรมะ รักทุกคนโดยไม่หวังผลตอบแทน     จึงอยากช่วยให้คนอื่นพ้นทุกข์เหมือนตน  จะได้พบสุข และได้ มรรค-ผล ของศีล ๕ ตามพระพุทธเจ้าสอน  ทำซ้ำบ่อยๆ จะได้คำตอบด้วยตนเองว่า  ตนก็บรรลุศีล ๕  ได้จากการปฏิบัติ  เช่นนี้แหละ</a:t>
            </a:r>
            <a:endParaRPr lang="en-US" sz="2800" dirty="0">
              <a:latin typeface="Browallia New" pitchFamily="34" charset="-34"/>
              <a:cs typeface="EucrosiaUPC" pitchFamily="18" charset="-34"/>
            </a:endParaRPr>
          </a:p>
          <a:p>
            <a:pPr>
              <a:spcBef>
                <a:spcPct val="50000"/>
              </a:spcBef>
            </a:pPr>
            <a:endParaRPr lang="th-TH" sz="2800" dirty="0">
              <a:latin typeface="Browallia New" pitchFamily="34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379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๓๓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3" name="กระป๋อง 2"/>
          <p:cNvSpPr/>
          <p:nvPr/>
        </p:nvSpPr>
        <p:spPr>
          <a:xfrm>
            <a:off x="1371600" y="3429020"/>
            <a:ext cx="1571625" cy="2857500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2" name="กระป๋อง 1"/>
          <p:cNvSpPr>
            <a:spLocks noChangeArrowheads="1"/>
          </p:cNvSpPr>
          <p:nvPr/>
        </p:nvSpPr>
        <p:spPr bwMode="auto">
          <a:xfrm>
            <a:off x="1371600" y="3309918"/>
            <a:ext cx="1571625" cy="3000375"/>
          </a:xfrm>
          <a:prstGeom prst="can">
            <a:avLst>
              <a:gd name="adj" fmla="val 25004"/>
            </a:avLst>
          </a:prstGeom>
          <a:solidFill>
            <a:schemeClr val="bg1">
              <a:alpha val="0"/>
            </a:schemeClr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36868" y="421027"/>
            <a:ext cx="4045281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0000" dirty="0">
                <a:ln w="127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F00FF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SN Poppy" pitchFamily="2" charset="-34"/>
                <a:cs typeface="EucrosiaUPC" pitchFamily="18" charset="-34"/>
              </a:rPr>
              <a:t>แก้ว</a:t>
            </a:r>
            <a:r>
              <a:rPr lang="th-TH" sz="10000" dirty="0" smtClean="0">
                <a:ln w="127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F00FF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SN Poppy" pitchFamily="2" charset="-34"/>
                <a:cs typeface="EucrosiaUPC" pitchFamily="18" charset="-34"/>
              </a:rPr>
              <a:t>ใบ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0000" dirty="0" smtClean="0">
                <a:ln w="127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F00FF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SN Poppy" pitchFamily="2" charset="-34"/>
                <a:cs typeface="EucrosiaUPC" pitchFamily="18" charset="-34"/>
              </a:rPr>
              <a:t>ที่ 2</a:t>
            </a:r>
            <a:endParaRPr lang="th-TH" sz="10000" dirty="0">
              <a:ln w="12700" cmpd="sng">
                <a:solidFill>
                  <a:srgbClr val="FF0000"/>
                </a:solidFill>
                <a:prstDash val="solid"/>
              </a:ln>
              <a:gradFill>
                <a:gsLst>
                  <a:gs pos="0">
                    <a:srgbClr val="FF00FF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DSN Poppy" pitchFamily="2" charset="-34"/>
              <a:cs typeface="EucrosiaUPC" pitchFamily="18" charset="-34"/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4495800" y="642918"/>
            <a:ext cx="4572000" cy="2057400"/>
          </a:xfrm>
          <a:prstGeom prst="roundRect">
            <a:avLst/>
          </a:prstGeom>
          <a:solidFill>
            <a:srgbClr val="FFE7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>
                <a:solidFill>
                  <a:srgbClr val="33CC33"/>
                </a:solidFill>
                <a:latin typeface="Calibri" pitchFamily="34" charset="0"/>
                <a:cs typeface="Angsana New" pitchFamily="18" charset="-34"/>
              </a:rPr>
              <a:t>เป็นคนที่มีความสุข ในทรัพย์ วัตถุต่างๆ คนเดียว โดยไม่แบ่งปันให้แก่ผู้ใด</a:t>
            </a:r>
            <a:r>
              <a:rPr lang="th-TH" sz="1400" b="1">
                <a:solidFill>
                  <a:srgbClr val="33CC33"/>
                </a:solidFill>
                <a:latin typeface="Calibri" pitchFamily="34" charset="0"/>
                <a:cs typeface="Angsana New" pitchFamily="18" charset="-34"/>
              </a:rPr>
              <a:t> </a:t>
            </a:r>
            <a:r>
              <a:rPr lang="th-TH" sz="3600" b="1">
                <a:solidFill>
                  <a:srgbClr val="33CC33"/>
                </a:solidFill>
                <a:latin typeface="Calibri" pitchFamily="34" charset="0"/>
                <a:cs typeface="Angsana New" pitchFamily="18" charset="-34"/>
              </a:rPr>
              <a:t>คือ</a:t>
            </a:r>
            <a:r>
              <a:rPr lang="th-TH" sz="1400" b="1">
                <a:solidFill>
                  <a:srgbClr val="33CC33"/>
                </a:solidFill>
                <a:latin typeface="Calibri" pitchFamily="34" charset="0"/>
                <a:cs typeface="Angsana New" pitchFamily="18" charset="-34"/>
              </a:rPr>
              <a:t> </a:t>
            </a:r>
            <a:r>
              <a:rPr lang="th-TH" sz="3600" b="1">
                <a:solidFill>
                  <a:srgbClr val="33CC33"/>
                </a:solidFill>
                <a:latin typeface="Calibri" pitchFamily="34" charset="0"/>
                <a:cs typeface="Angsana New" pitchFamily="18" charset="-34"/>
              </a:rPr>
              <a:t>มนุษย์ขยะ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429000" y="3536931"/>
            <a:ext cx="53340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200" b="1" dirty="0">
                <a:cs typeface="EucrosiaUPC" pitchFamily="18" charset="-34"/>
              </a:rPr>
              <a:t>แก้วใบที่</a:t>
            </a:r>
            <a:r>
              <a:rPr lang="th-TH" b="1" dirty="0"/>
              <a:t> </a:t>
            </a:r>
            <a:r>
              <a:rPr lang="en-US" sz="3000" b="1" dirty="0">
                <a:latin typeface="Browallia New" pitchFamily="34" charset="-34"/>
                <a:cs typeface="Browallia New" pitchFamily="34" charset="-34"/>
              </a:rPr>
              <a:t>2</a:t>
            </a:r>
            <a:r>
              <a:rPr lang="en-US" sz="3200" dirty="0">
                <a:latin typeface="Browallia New" pitchFamily="34" charset="-34"/>
                <a:cs typeface="Browallia New" pitchFamily="34" charset="-34"/>
              </a:rPr>
              <a:t> =</a:t>
            </a:r>
            <a:r>
              <a:rPr lang="th-TH" dirty="0"/>
              <a:t> </a:t>
            </a:r>
            <a:r>
              <a:rPr lang="th-TH" sz="2800" dirty="0" smtClean="0">
                <a:latin typeface="Arial" pitchFamily="34" charset="0"/>
                <a:cs typeface="EucrosiaUPC" pitchFamily="18" charset="-34"/>
              </a:rPr>
              <a:t>บุคคลชนิด</a:t>
            </a:r>
            <a:r>
              <a:rPr lang="th-TH" sz="2800" dirty="0">
                <a:latin typeface="Arial" pitchFamily="34" charset="0"/>
                <a:cs typeface="EucrosiaUPC" pitchFamily="18" charset="-34"/>
              </a:rPr>
              <a:t>เต็มรักไม่มีธรรมะ เป็นบุคคลที่มีทุกอย่าง   พอที่จะช่วยบุคคลที่ด้อยโอกาสกว่าตน แต่ไม่ช่วยเพราะเห็นแก่ตัว  เอาแต่ตัวเอง ครอบครัว พี่น้อง และพรรคพวก สังคมหรือสิ่งแวดล้อม จะเป็นอย่างไร ฉันไม่เกี่ยว ฉันขอเสพสุขในกิเลสที่ฉันพอใจ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5" grpId="0" animBg="1"/>
      <p:bldP spid="348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๓๔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3" name="กระป๋อง 2"/>
          <p:cNvSpPr/>
          <p:nvPr/>
        </p:nvSpPr>
        <p:spPr>
          <a:xfrm>
            <a:off x="1142976" y="4500570"/>
            <a:ext cx="1571625" cy="1643062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2" name="กระป๋อง 1"/>
          <p:cNvSpPr>
            <a:spLocks noChangeArrowheads="1"/>
          </p:cNvSpPr>
          <p:nvPr/>
        </p:nvSpPr>
        <p:spPr bwMode="auto">
          <a:xfrm>
            <a:off x="1142976" y="3143248"/>
            <a:ext cx="1571625" cy="3000375"/>
          </a:xfrm>
          <a:prstGeom prst="can">
            <a:avLst>
              <a:gd name="adj" fmla="val 25004"/>
            </a:avLst>
          </a:prstGeom>
          <a:solidFill>
            <a:schemeClr val="bg1">
              <a:alpha val="0"/>
            </a:schemeClr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33482" y="260648"/>
            <a:ext cx="436223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0000" dirty="0" smtClean="0">
                <a:ln w="127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F00FF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SN Poppy" pitchFamily="2" charset="-34"/>
                <a:cs typeface="EucrosiaUPC" pitchFamily="18" charset="-34"/>
              </a:rPr>
              <a:t>แก้วใบ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0000" dirty="0" smtClean="0">
                <a:ln w="127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F00FF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SN Poppy" pitchFamily="2" charset="-34"/>
                <a:cs typeface="EucrosiaUPC" pitchFamily="18" charset="-34"/>
              </a:rPr>
              <a:t>ที่ 3</a:t>
            </a:r>
            <a:endParaRPr lang="th-TH" sz="10000" dirty="0">
              <a:ln w="12700" cmpd="sng">
                <a:solidFill>
                  <a:srgbClr val="FF0000"/>
                </a:solidFill>
                <a:prstDash val="solid"/>
              </a:ln>
              <a:gradFill>
                <a:gsLst>
                  <a:gs pos="0">
                    <a:srgbClr val="FF00FF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DSN Poppy" pitchFamily="2" charset="-34"/>
              <a:cs typeface="EucrosiaUPC" pitchFamily="18" charset="-34"/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4667280" y="398483"/>
            <a:ext cx="4191000" cy="2209800"/>
          </a:xfrm>
          <a:prstGeom prst="roundRect">
            <a:avLst/>
          </a:prstGeom>
          <a:solidFill>
            <a:srgbClr val="FFE7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dirty="0">
                <a:solidFill>
                  <a:srgbClr val="0000FF"/>
                </a:solidFill>
                <a:latin typeface="Calibri" pitchFamily="34" charset="0"/>
                <a:cs typeface="Angsana New" pitchFamily="18" charset="-34"/>
              </a:rPr>
              <a:t>เป็นคนที่พร้อมจะทำประโยชน์เสมอ แต่ยังต้องการคำชม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2667000" y="2989283"/>
            <a:ext cx="62484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thaiDist"/>
            <a:r>
              <a:rPr lang="th-TH" sz="2800" b="1" dirty="0">
                <a:cs typeface="EucrosiaUPC" pitchFamily="18" charset="-34"/>
              </a:rPr>
              <a:t> แก้วใบที่</a:t>
            </a:r>
            <a:r>
              <a:rPr lang="th-TH" sz="1600" b="1" dirty="0"/>
              <a:t> </a:t>
            </a:r>
            <a:r>
              <a:rPr lang="en-US" sz="2600" b="1" dirty="0">
                <a:latin typeface="Browallia New" pitchFamily="34" charset="-34"/>
                <a:cs typeface="Browallia New" pitchFamily="34" charset="-34"/>
              </a:rPr>
              <a:t>3</a:t>
            </a:r>
            <a:r>
              <a:rPr lang="en-US" sz="2600" dirty="0"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en-US" sz="1600" dirty="0"/>
              <a:t>=</a:t>
            </a:r>
            <a:r>
              <a:rPr lang="th-TH" sz="1600" dirty="0"/>
              <a:t>  </a:t>
            </a:r>
            <a:r>
              <a:rPr lang="th-TH" sz="2400" dirty="0">
                <a:latin typeface="Arial" pitchFamily="34" charset="0"/>
                <a:cs typeface="EucrosiaUPC" pitchFamily="18" charset="-34"/>
              </a:rPr>
              <a:t>บุคคลชนิดขาดรักมีธรรมะ     เป็นคนมีอุดมการณ์ </a:t>
            </a:r>
          </a:p>
          <a:p>
            <a:r>
              <a:rPr lang="th-TH" sz="2400" dirty="0">
                <a:latin typeface="Arial" pitchFamily="34" charset="0"/>
                <a:cs typeface="EucrosiaUPC" pitchFamily="18" charset="-34"/>
              </a:rPr>
              <a:t> และอยากมี   อยากเป็น  ในสิ่งที่ดี  อยากให้สังคมเป็นตามที่ตัวอยาก</a:t>
            </a:r>
          </a:p>
          <a:p>
            <a:r>
              <a:rPr lang="th-TH" sz="2400" dirty="0">
                <a:latin typeface="Arial" pitchFamily="34" charset="0"/>
                <a:cs typeface="EucrosiaUPC" pitchFamily="18" charset="-34"/>
              </a:rPr>
              <a:t> แต่เนื่องจากไม่บรรลุศีล ๕    จึงชอบคำยอคำสรรเสริญเพราะขาดจาก</a:t>
            </a:r>
          </a:p>
          <a:p>
            <a:r>
              <a:rPr lang="th-TH" sz="2400" dirty="0">
                <a:latin typeface="Arial" pitchFamily="34" charset="0"/>
                <a:cs typeface="EucrosiaUPC" pitchFamily="18" charset="-34"/>
              </a:rPr>
              <a:t> ครอบครัวตั้งแต่เด็ก    จึงชอบงานที่ออกไปโชว์สังคมว่า   เห็น</a:t>
            </a:r>
            <a:r>
              <a:rPr lang="th-TH" sz="2400" dirty="0" err="1">
                <a:latin typeface="Arial" pitchFamily="34" charset="0"/>
                <a:cs typeface="EucrosiaUPC" pitchFamily="18" charset="-34"/>
              </a:rPr>
              <a:t>ฉันมั๊ย</a:t>
            </a:r>
            <a:r>
              <a:rPr lang="th-TH" sz="2400" dirty="0">
                <a:latin typeface="Arial" pitchFamily="34" charset="0"/>
                <a:cs typeface="EucrosiaUPC" pitchFamily="18" charset="-34"/>
              </a:rPr>
              <a:t> </a:t>
            </a:r>
          </a:p>
          <a:p>
            <a:r>
              <a:rPr lang="th-TH" sz="2400" dirty="0">
                <a:latin typeface="Arial" pitchFamily="34" charset="0"/>
                <a:cs typeface="EucrosiaUPC" pitchFamily="18" charset="-34"/>
              </a:rPr>
              <a:t> ฉันเป็นคนดีนะ ฉันเสียสละเพื่อสังคม ชมฉันหน่อยซิ มักเป็นเหยื่อมาร</a:t>
            </a:r>
          </a:p>
          <a:p>
            <a:r>
              <a:rPr lang="th-TH" sz="2400" dirty="0">
                <a:latin typeface="Arial" pitchFamily="34" charset="0"/>
                <a:cs typeface="EucrosiaUPC" pitchFamily="18" charset="-34"/>
              </a:rPr>
              <a:t> ล่อหลอกให้ไปปราบคนอื่น</a:t>
            </a:r>
            <a:r>
              <a:rPr lang="th-TH" sz="1000" dirty="0">
                <a:latin typeface="Arial" pitchFamily="34" charset="0"/>
                <a:cs typeface="EucrosiaUPC" pitchFamily="18" charset="-34"/>
              </a:rPr>
              <a:t> </a:t>
            </a:r>
            <a:r>
              <a:rPr lang="th-TH" sz="2400" dirty="0">
                <a:latin typeface="Arial" pitchFamily="34" charset="0"/>
                <a:cs typeface="EucrosiaUPC" pitchFamily="18" charset="-34"/>
              </a:rPr>
              <a:t>บั้นปลายชีวิตจิตวิญญาณมักจะฝ่อและเหี่ยว</a:t>
            </a:r>
          </a:p>
          <a:p>
            <a:r>
              <a:rPr lang="th-TH" sz="2400" dirty="0">
                <a:latin typeface="Arial" pitchFamily="34" charset="0"/>
                <a:cs typeface="EucrosiaUPC" pitchFamily="18" charset="-34"/>
              </a:rPr>
              <a:t> เพราะไม่มีคำตอบให้ตนเองว่า เอ๊ะเราก็เป็นคนดี ทำดีมาตลอด  ทำไม</a:t>
            </a:r>
          </a:p>
          <a:p>
            <a:r>
              <a:rPr lang="th-TH" sz="2400" dirty="0">
                <a:latin typeface="Arial" pitchFamily="34" charset="0"/>
                <a:cs typeface="EucrosiaUPC" pitchFamily="18" charset="-34"/>
              </a:rPr>
              <a:t> ถึงไม่มีความสุข และประสบความสำเร็จในชีวิตที่แท้จริง</a:t>
            </a:r>
            <a:r>
              <a:rPr lang="th-TH" sz="1000" dirty="0">
                <a:latin typeface="Arial" pitchFamily="34" charset="0"/>
                <a:cs typeface="EucrosiaUPC" pitchFamily="18" charset="-34"/>
              </a:rPr>
              <a:t> </a:t>
            </a:r>
            <a:r>
              <a:rPr lang="th-TH" sz="2400" dirty="0">
                <a:latin typeface="Arial" pitchFamily="34" charset="0"/>
                <a:cs typeface="EucrosiaUPC" pitchFamily="18" charset="-34"/>
              </a:rPr>
              <a:t>คำตอบของคน</a:t>
            </a:r>
          </a:p>
          <a:p>
            <a:r>
              <a:rPr lang="th-TH" sz="2400" dirty="0">
                <a:latin typeface="Arial" pitchFamily="34" charset="0"/>
                <a:cs typeface="EucrosiaUPC" pitchFamily="18" charset="-34"/>
              </a:rPr>
              <a:t> ชนิดนี้  ต้องให้ทำงานเพื่อสังคม โดยไม่หวังคำชม ลาภ ยศ สรรเสริญ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5" grpId="0" animBg="1"/>
      <p:bldP spid="358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IT DOTCOM\Desktop\หนังสือ หลักสูตร คู่มือครูสอนศีล ๕  สัมมาทิฏฐิ (โสดาปัตติมรรค) เล่มยาว (๒๑ พ.ค.๕๖)\สารบัญ _๓ หน้า_ คู่มือครูสอนศีล ๕ สัมมาทิฏฐิ _โสดาปัตติมรรค_  _๖ พ.ย.๕๕_-001-001.jpg"/>
          <p:cNvPicPr>
            <a:picLocks noChangeAspect="1" noChangeArrowheads="1"/>
          </p:cNvPicPr>
          <p:nvPr/>
        </p:nvPicPr>
        <p:blipFill>
          <a:blip r:embed="rId2"/>
          <a:srcRect l="17933" t="6618" r="11253" b="10188"/>
          <a:stretch>
            <a:fillRect/>
          </a:stretch>
        </p:blipFill>
        <p:spPr bwMode="auto">
          <a:xfrm>
            <a:off x="1142976" y="214290"/>
            <a:ext cx="7744558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๓๕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2" name="กระป๋อง 1"/>
          <p:cNvSpPr>
            <a:spLocks noChangeArrowheads="1"/>
          </p:cNvSpPr>
          <p:nvPr/>
        </p:nvSpPr>
        <p:spPr bwMode="auto">
          <a:xfrm>
            <a:off x="1400175" y="3216295"/>
            <a:ext cx="1571625" cy="3000375"/>
          </a:xfrm>
          <a:prstGeom prst="can">
            <a:avLst>
              <a:gd name="adj" fmla="val 25004"/>
            </a:avLst>
          </a:prstGeom>
          <a:solidFill>
            <a:schemeClr val="bg1">
              <a:alpha val="0"/>
            </a:schemeClr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39552" y="449558"/>
            <a:ext cx="434024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0000" dirty="0">
                <a:ln w="127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F00FF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SN Poppy" pitchFamily="2" charset="-34"/>
                <a:cs typeface="EucrosiaUPC" pitchFamily="18" charset="-34"/>
              </a:rPr>
              <a:t>แก้ว</a:t>
            </a:r>
            <a:r>
              <a:rPr lang="th-TH" sz="10000" dirty="0" smtClean="0">
                <a:ln w="127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F00FF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SN Poppy" pitchFamily="2" charset="-34"/>
                <a:cs typeface="EucrosiaUPC" pitchFamily="18" charset="-34"/>
              </a:rPr>
              <a:t>ใบ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0000" dirty="0" smtClean="0">
                <a:ln w="127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F00FF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SN Poppy" pitchFamily="2" charset="-34"/>
                <a:cs typeface="EucrosiaUPC" pitchFamily="18" charset="-34"/>
              </a:rPr>
              <a:t>ที่ 4</a:t>
            </a:r>
            <a:endParaRPr lang="th-TH" sz="10000" dirty="0">
              <a:ln w="12700" cmpd="sng">
                <a:solidFill>
                  <a:srgbClr val="FF0000"/>
                </a:solidFill>
                <a:prstDash val="solid"/>
              </a:ln>
              <a:gradFill>
                <a:gsLst>
                  <a:gs pos="0">
                    <a:srgbClr val="FF00FF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DSN Poppy" pitchFamily="2" charset="-34"/>
              <a:cs typeface="EucrosiaUPC" pitchFamily="18" charset="-34"/>
            </a:endParaRPr>
          </a:p>
        </p:txBody>
      </p:sp>
      <p:sp>
        <p:nvSpPr>
          <p:cNvPr id="4" name="สี่เหลี่ยมมุมมน 3"/>
          <p:cNvSpPr/>
          <p:nvPr/>
        </p:nvSpPr>
        <p:spPr>
          <a:xfrm>
            <a:off x="4429124" y="749299"/>
            <a:ext cx="4643470" cy="2162196"/>
          </a:xfrm>
          <a:prstGeom prst="roundRect">
            <a:avLst/>
          </a:prstGeom>
          <a:solidFill>
            <a:srgbClr val="FFE7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800" b="1" dirty="0">
                <a:solidFill>
                  <a:srgbClr val="FF0000"/>
                </a:solidFill>
                <a:latin typeface="Calibri" pitchFamily="34" charset="0"/>
                <a:cs typeface="Angsana New" pitchFamily="18" charset="-34"/>
              </a:rPr>
              <a:t>เป็นคนฉลาดเจ้าเล่ห์ ภาพพจน์ดี หรือเป็นโจรแก๊งมา</a:t>
            </a:r>
            <a:r>
              <a:rPr lang="th-TH" sz="4800" b="1" dirty="0" err="1">
                <a:solidFill>
                  <a:srgbClr val="FF0000"/>
                </a:solidFill>
                <a:latin typeface="Calibri" pitchFamily="34" charset="0"/>
                <a:cs typeface="Angsana New" pitchFamily="18" charset="-34"/>
              </a:rPr>
              <a:t>เฟีย</a:t>
            </a:r>
            <a:r>
              <a:rPr lang="th-TH" sz="4800" b="1" dirty="0">
                <a:solidFill>
                  <a:srgbClr val="FF0000"/>
                </a:solidFill>
                <a:latin typeface="Calibri" pitchFamily="34" charset="0"/>
                <a:cs typeface="Angsana New" pitchFamily="18" charset="-34"/>
              </a:rPr>
              <a:t> หรืออันธพาล</a:t>
            </a:r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3352800" y="3216295"/>
            <a:ext cx="5562600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200" b="1" dirty="0">
                <a:cs typeface="EucrosiaUPC" pitchFamily="18" charset="-34"/>
              </a:rPr>
              <a:t>แก้วใบที่</a:t>
            </a:r>
            <a:r>
              <a:rPr lang="th-TH" sz="2400" b="1" dirty="0"/>
              <a:t> </a:t>
            </a:r>
            <a:r>
              <a:rPr lang="en-US" sz="3000" b="1" dirty="0">
                <a:latin typeface="Browallia New" pitchFamily="34" charset="-34"/>
                <a:cs typeface="Browallia New" pitchFamily="34" charset="-34"/>
              </a:rPr>
              <a:t>4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en-US" sz="3200" dirty="0">
                <a:latin typeface="Browallia New" pitchFamily="34" charset="-34"/>
                <a:cs typeface="Browallia New" pitchFamily="34" charset="-34"/>
              </a:rPr>
              <a:t>=</a:t>
            </a:r>
            <a:r>
              <a:rPr lang="th-TH" sz="2400" dirty="0"/>
              <a:t>  </a:t>
            </a:r>
            <a:r>
              <a:rPr lang="th-TH" sz="2800" dirty="0">
                <a:cs typeface="EucrosiaUPC" pitchFamily="18" charset="-34"/>
              </a:rPr>
              <a:t>บุคคลชนิดขาดรัก</a:t>
            </a:r>
            <a:r>
              <a:rPr lang="th-TH" sz="2800" dirty="0">
                <a:latin typeface="Arial" pitchFamily="34" charset="0"/>
                <a:cs typeface="EucrosiaUPC" pitchFamily="18" charset="-34"/>
              </a:rPr>
              <a:t>ไม่มีธรรมะ </a:t>
            </a:r>
            <a:r>
              <a:rPr lang="th-TH" sz="2800" dirty="0" smtClean="0">
                <a:latin typeface="Arial" pitchFamily="34" charset="0"/>
                <a:cs typeface="EucrosiaUPC" pitchFamily="18" charset="-34"/>
              </a:rPr>
              <a:t>ทำ</a:t>
            </a:r>
            <a:r>
              <a:rPr lang="th-TH" sz="2800" dirty="0">
                <a:latin typeface="Arial" pitchFamily="34" charset="0"/>
                <a:cs typeface="EucrosiaUPC" pitchFamily="18" charset="-34"/>
              </a:rPr>
              <a:t>ทุกอย่างเพื่อผลประโยชน์ตนเอง ครอบครัวพรรคพวก โดยไม่สนใจว่าใครจะเดือดร้อนหรือไม่   เป็นตัวสร้างปัญหาให้สังคมทุกระดับ  ตั้งแต่ ครอบครัว ชุมชน สังคม และประเทศชาติ โลก หาศีล</a:t>
            </a:r>
            <a:r>
              <a:rPr lang="th-TH" sz="1600" dirty="0">
                <a:latin typeface="Arial" pitchFamily="34" charset="0"/>
                <a:cs typeface="EucrosiaUPC" pitchFamily="18" charset="-34"/>
              </a:rPr>
              <a:t> </a:t>
            </a:r>
            <a:r>
              <a:rPr lang="th-TH" sz="2800" dirty="0">
                <a:latin typeface="Arial" pitchFamily="34" charset="0"/>
                <a:cs typeface="EucrosiaUPC" pitchFamily="18" charset="-34"/>
              </a:rPr>
              <a:t>๕ ไม่เจอในตัวเลย</a:t>
            </a:r>
            <a:r>
              <a:rPr lang="th-TH" sz="1600" dirty="0">
                <a:latin typeface="Arial" pitchFamily="34" charset="0"/>
                <a:cs typeface="EucrosiaUPC" pitchFamily="18" charset="-34"/>
              </a:rPr>
              <a:t> </a:t>
            </a:r>
            <a:r>
              <a:rPr lang="th-TH" sz="2800" dirty="0">
                <a:latin typeface="Arial" pitchFamily="34" charset="0"/>
                <a:cs typeface="EucrosiaUPC" pitchFamily="18" charset="-34"/>
              </a:rPr>
              <a:t>พูดไม่รู้เรื่องต้องหนีอย่างเดียว จะเห็นธรรมะต่อเมื่อฝาโลงจะปิดหน้าเหลือจมูกหายใจอยู่รูเดียว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๓๖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37891" name="Rectangle 2"/>
          <p:cNvSpPr>
            <a:spLocks noGrp="1"/>
          </p:cNvSpPr>
          <p:nvPr>
            <p:ph type="title"/>
          </p:nvPr>
        </p:nvSpPr>
        <p:spPr bwMode="auto">
          <a:xfrm>
            <a:off x="1152556" y="809644"/>
            <a:ext cx="7848600" cy="5334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th-TH" sz="3600" b="1" dirty="0" smtClean="0">
                <a:solidFill>
                  <a:srgbClr val="15CB40"/>
                </a:solidFill>
                <a:effectLst/>
                <a:cs typeface="JasmineUPC" pitchFamily="18" charset="-34"/>
              </a:rPr>
              <a:t/>
            </a:r>
            <a:br>
              <a:rPr lang="th-TH" sz="3600" b="1" dirty="0" smtClean="0">
                <a:solidFill>
                  <a:srgbClr val="15CB40"/>
                </a:solidFill>
                <a:effectLst/>
                <a:cs typeface="JasmineUPC" pitchFamily="18" charset="-34"/>
              </a:rPr>
            </a:br>
            <a:r>
              <a:rPr lang="th-TH" sz="32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๓. การบริหารชีวิตในครอบครัว</a:t>
            </a:r>
            <a:r>
              <a:rPr lang="th-TH" sz="36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 </a:t>
            </a:r>
            <a:r>
              <a:rPr lang="th-TH" sz="2200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(หน้า ๔๙-๕๑)</a:t>
            </a:r>
            <a:r>
              <a:rPr lang="th-TH" sz="36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  <a:t>                    </a:t>
            </a:r>
            <a:br>
              <a:rPr lang="th-TH" sz="36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</a:br>
            <a:r>
              <a:rPr lang="th-TH" sz="36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  <a:t>   </a:t>
            </a:r>
            <a:r>
              <a:rPr lang="th-TH" sz="2500" b="1" dirty="0" smtClean="0">
                <a:effectLst/>
                <a:cs typeface="JasmineUPC" pitchFamily="18" charset="-34"/>
              </a:rPr>
              <a:t>๑. ครอบครัว เป็นหน่วยพื้นฐานสำคัญที่สุด ของชุมชน สังคมและประเทศชาติ</a:t>
            </a:r>
            <a:br>
              <a:rPr lang="th-TH" sz="2500" b="1" dirty="0" smtClean="0">
                <a:effectLst/>
                <a:cs typeface="JasmineUPC" pitchFamily="18" charset="-34"/>
              </a:rPr>
            </a:br>
            <a:r>
              <a:rPr lang="th-TH" sz="2600" b="1" dirty="0" smtClean="0">
                <a:effectLst/>
                <a:cs typeface="JasmineUPC" pitchFamily="18" charset="-34"/>
              </a:rPr>
              <a:t>    </a:t>
            </a:r>
            <a:r>
              <a:rPr lang="th-TH" sz="2500" b="1" dirty="0" smtClean="0">
                <a:effectLst/>
                <a:cs typeface="JasmineUPC" pitchFamily="18" charset="-34"/>
              </a:rPr>
              <a:t>๒. ครอบครัว   </a:t>
            </a:r>
            <a:r>
              <a:rPr lang="th-TH" sz="2500" b="1" dirty="0" smtClean="0">
                <a:solidFill>
                  <a:srgbClr val="B729B0"/>
                </a:solidFill>
                <a:effectLst/>
                <a:cs typeface="JasmineUPC" pitchFamily="18" charset="-34"/>
              </a:rPr>
              <a:t>เป็นโรงเรียนคุณธรรม</a:t>
            </a:r>
            <a:r>
              <a:rPr lang="th-TH" sz="2500" b="1" dirty="0" smtClean="0">
                <a:solidFill>
                  <a:srgbClr val="B729B0"/>
                </a:solidFill>
                <a:effectLst/>
                <a:latin typeface="Garamond" pitchFamily="18" charset="0"/>
                <a:cs typeface="JasmineUPC" pitchFamily="18" charset="-34"/>
              </a:rPr>
              <a:t>   “รักเหนือรัก”  </a:t>
            </a:r>
            <a:r>
              <a:rPr lang="th-TH" sz="1000" b="1" dirty="0" smtClean="0">
                <a:solidFill>
                  <a:srgbClr val="B729B0"/>
                </a:solidFill>
                <a:effectLst/>
                <a:cs typeface="JasmineUPC" pitchFamily="18" charset="-34"/>
              </a:rPr>
              <a:t> </a:t>
            </a:r>
            <a:r>
              <a:rPr lang="th-TH" sz="2500" b="1" dirty="0" smtClean="0">
                <a:solidFill>
                  <a:srgbClr val="B729B0"/>
                </a:solidFill>
                <a:effectLst/>
                <a:cs typeface="JasmineUPC" pitchFamily="18" charset="-34"/>
              </a:rPr>
              <a:t>แห่งแรกในชีวิตมนุษย์</a:t>
            </a:r>
            <a:r>
              <a:rPr lang="th-TH" sz="2600" b="1" dirty="0" smtClean="0">
                <a:effectLst/>
                <a:cs typeface="JasmineUPC" pitchFamily="18" charset="-34"/>
              </a:rPr>
              <a:t>  </a:t>
            </a:r>
            <a:br>
              <a:rPr lang="th-TH" sz="2600" b="1" dirty="0" smtClean="0">
                <a:effectLst/>
                <a:cs typeface="JasmineUPC" pitchFamily="18" charset="-34"/>
              </a:rPr>
            </a:br>
            <a:r>
              <a:rPr lang="th-TH" sz="2500" b="1" dirty="0" smtClean="0">
                <a:effectLst/>
                <a:latin typeface="Garamond" pitchFamily="18" charset="0"/>
                <a:cs typeface="JasmineUPC" pitchFamily="18" charset="-34"/>
              </a:rPr>
              <a:t>“รักเหนือรัก”    </a:t>
            </a:r>
            <a:r>
              <a:rPr lang="th-TH" sz="1600" b="1" dirty="0" smtClean="0">
                <a:effectLst/>
                <a:latin typeface="Garamond" pitchFamily="18" charset="0"/>
                <a:cs typeface="JasmineUPC" pitchFamily="18" charset="-34"/>
              </a:rPr>
              <a:t> </a:t>
            </a:r>
            <a:r>
              <a:rPr lang="th-TH" sz="2500" b="1" dirty="0" smtClean="0">
                <a:effectLst/>
                <a:cs typeface="JasmineUPC" pitchFamily="18" charset="-34"/>
              </a:rPr>
              <a:t>ต้องเกิดในครอบครัวก่อน    บุคคลที่ได้รับ    </a:t>
            </a:r>
            <a:r>
              <a:rPr lang="th-TH" sz="2500" b="1" dirty="0" smtClean="0">
                <a:effectLst/>
                <a:latin typeface="Garamond" pitchFamily="18" charset="0"/>
                <a:cs typeface="JasmineUPC" pitchFamily="18" charset="-34"/>
              </a:rPr>
              <a:t>“รักเหนือรัก”   </a:t>
            </a:r>
            <a:r>
              <a:rPr lang="th-TH" sz="2500" b="1" dirty="0" smtClean="0">
                <a:effectLst/>
                <a:cs typeface="JasmineUPC" pitchFamily="18" charset="-34"/>
              </a:rPr>
              <a:t>ในครอบครัว   หรือจาก  มรรค-ผล  ของศีล</a:t>
            </a:r>
            <a:r>
              <a:rPr lang="th-TH" sz="1500" b="1" dirty="0" smtClean="0">
                <a:effectLst/>
                <a:cs typeface="JasmineUPC" pitchFamily="18" charset="-34"/>
              </a:rPr>
              <a:t> </a:t>
            </a:r>
            <a:r>
              <a:rPr lang="th-TH" sz="2500" b="1" dirty="0" smtClean="0">
                <a:effectLst/>
                <a:cs typeface="JasmineUPC" pitchFamily="18" charset="-34"/>
              </a:rPr>
              <a:t>๕  จะสามารถแผ่ขยาย  </a:t>
            </a:r>
            <a:r>
              <a:rPr lang="th-TH" sz="2500" b="1" dirty="0" smtClean="0">
                <a:effectLst/>
                <a:latin typeface="Garamond" pitchFamily="18" charset="0"/>
                <a:cs typeface="JasmineUPC" pitchFamily="18" charset="-34"/>
              </a:rPr>
              <a:t>“รักเหนือรัก”</a:t>
            </a:r>
            <a:r>
              <a:rPr lang="th-TH" sz="2500" b="1" dirty="0" smtClean="0">
                <a:effectLst/>
                <a:cs typeface="JasmineUPC" pitchFamily="18" charset="-34"/>
              </a:rPr>
              <a:t> </a:t>
            </a:r>
            <a:br>
              <a:rPr lang="th-TH" sz="2500" b="1" dirty="0" smtClean="0">
                <a:effectLst/>
                <a:cs typeface="JasmineUPC" pitchFamily="18" charset="-34"/>
              </a:rPr>
            </a:br>
            <a:r>
              <a:rPr lang="th-TH" sz="2500" b="1" dirty="0" smtClean="0">
                <a:effectLst/>
                <a:cs typeface="JasmineUPC" pitchFamily="18" charset="-34"/>
              </a:rPr>
              <a:t>ต่อไปยังครอบครัว ชุมชน สังคม และประเทศชาติได้</a:t>
            </a:r>
            <a:br>
              <a:rPr lang="th-TH" sz="2500" b="1" dirty="0" smtClean="0">
                <a:effectLst/>
                <a:cs typeface="JasmineUPC" pitchFamily="18" charset="-34"/>
              </a:rPr>
            </a:br>
            <a:r>
              <a:rPr lang="th-TH" sz="2600" b="1" dirty="0" smtClean="0">
                <a:effectLst/>
                <a:cs typeface="JasmineUPC" pitchFamily="18" charset="-34"/>
              </a:rPr>
              <a:t>        </a:t>
            </a:r>
            <a:r>
              <a:rPr lang="th-TH" sz="2500" b="1" dirty="0" smtClean="0">
                <a:effectLst/>
                <a:cs typeface="JasmineUPC" pitchFamily="18" charset="-34"/>
              </a:rPr>
              <a:t>บุคคลที่ไม่ได้รับ  </a:t>
            </a:r>
            <a:r>
              <a:rPr lang="th-TH" sz="2500" b="1" dirty="0" smtClean="0">
                <a:effectLst/>
                <a:latin typeface="Garamond" pitchFamily="18" charset="0"/>
                <a:cs typeface="JasmineUPC" pitchFamily="18" charset="-34"/>
              </a:rPr>
              <a:t>“รักเหนือรัก”</a:t>
            </a:r>
            <a:r>
              <a:rPr lang="th-TH" sz="2500" b="1" dirty="0" smtClean="0">
                <a:effectLst/>
                <a:cs typeface="JasmineUPC" pitchFamily="18" charset="-34"/>
              </a:rPr>
              <a:t>  ในครอบครัว หรือจาก  มรรค-ผลของศีล ๕ </a:t>
            </a:r>
            <a:br>
              <a:rPr lang="th-TH" sz="2500" b="1" dirty="0" smtClean="0">
                <a:effectLst/>
                <a:cs typeface="JasmineUPC" pitchFamily="18" charset="-34"/>
              </a:rPr>
            </a:br>
            <a:r>
              <a:rPr lang="th-TH" sz="2500" b="1" dirty="0" smtClean="0">
                <a:effectLst/>
                <a:cs typeface="JasmineUPC" pitchFamily="18" charset="-34"/>
              </a:rPr>
              <a:t>จะไม่สามารถให้  </a:t>
            </a:r>
            <a:r>
              <a:rPr lang="th-TH" sz="2500" b="1" dirty="0" smtClean="0">
                <a:effectLst/>
                <a:latin typeface="Garamond" pitchFamily="18" charset="0"/>
                <a:cs typeface="JasmineUPC" pitchFamily="18" charset="-34"/>
              </a:rPr>
              <a:t>“รักเหนือรัก”</a:t>
            </a:r>
            <a:r>
              <a:rPr lang="th-TH" sz="2500" b="1" dirty="0" smtClean="0">
                <a:effectLst/>
                <a:cs typeface="JasmineUPC" pitchFamily="18" charset="-34"/>
              </a:rPr>
              <a:t>  กับบุคคลอื่นได้ </a:t>
            </a:r>
            <a:r>
              <a:rPr lang="th-TH" sz="2900" b="1" dirty="0" smtClean="0">
                <a:solidFill>
                  <a:srgbClr val="B729B0"/>
                </a:solidFill>
                <a:effectLst/>
                <a:cs typeface="JasmineUPC" pitchFamily="18" charset="-34"/>
              </a:rPr>
              <a:t>เพราะตนไม่เคยได้รับความรักชนิดนี้จากบุคคลในครอบครัว  ไม่เคยเห็นบุคคลที่เป็น  </a:t>
            </a:r>
            <a:r>
              <a:rPr lang="th-TH" sz="2900" b="1" dirty="0" smtClean="0">
                <a:solidFill>
                  <a:srgbClr val="B729B0"/>
                </a:solidFill>
                <a:effectLst/>
                <a:latin typeface="Garamond" pitchFamily="18" charset="0"/>
                <a:cs typeface="JasmineUPC" pitchFamily="18" charset="-34"/>
              </a:rPr>
              <a:t>“แบบอย่าง”</a:t>
            </a:r>
            <a:r>
              <a:rPr lang="th-TH" sz="800" b="1" dirty="0" smtClean="0">
                <a:solidFill>
                  <a:srgbClr val="B729B0"/>
                </a:solidFill>
                <a:effectLst/>
                <a:latin typeface="Garamond" pitchFamily="18" charset="0"/>
                <a:cs typeface="JasmineUPC" pitchFamily="18" charset="-34"/>
              </a:rPr>
              <a:t>       </a:t>
            </a:r>
            <a:r>
              <a:rPr lang="th-TH" sz="2900" b="1" dirty="0" smtClean="0">
                <a:solidFill>
                  <a:srgbClr val="B729B0"/>
                </a:solidFill>
                <a:effectLst/>
                <a:cs typeface="JasmineUPC" pitchFamily="18" charset="-34"/>
              </a:rPr>
              <a:t>ที่มีคุณธรรม</a:t>
            </a:r>
            <a:r>
              <a:rPr lang="th-TH" sz="2700" b="1" dirty="0" smtClean="0">
                <a:solidFill>
                  <a:srgbClr val="B729B0"/>
                </a:solidFill>
                <a:effectLst/>
                <a:cs typeface="JasmineUPC" pitchFamily="18" charset="-34"/>
              </a:rPr>
              <a:t>  </a:t>
            </a:r>
            <a:r>
              <a:rPr lang="th-TH" sz="2900" b="1" dirty="0" smtClean="0">
                <a:solidFill>
                  <a:srgbClr val="B729B0"/>
                </a:solidFill>
                <a:effectLst/>
                <a:latin typeface="Garamond" pitchFamily="18" charset="0"/>
                <a:cs typeface="JasmineUPC" pitchFamily="18" charset="-34"/>
              </a:rPr>
              <a:t>“รักเหนือรัก”</a:t>
            </a:r>
            <a:r>
              <a:rPr lang="th-TH" sz="2700" b="1" dirty="0" smtClean="0">
                <a:solidFill>
                  <a:srgbClr val="B729B0"/>
                </a:solidFill>
                <a:effectLst/>
                <a:latin typeface="Garamond" pitchFamily="18" charset="0"/>
                <a:cs typeface="JasmineUPC" pitchFamily="18" charset="-34"/>
              </a:rPr>
              <a:t>  </a:t>
            </a:r>
            <a:r>
              <a:rPr lang="th-TH" sz="2500" b="1" dirty="0" smtClean="0">
                <a:solidFill>
                  <a:schemeClr val="tx2"/>
                </a:solidFill>
                <a:effectLst/>
                <a:cs typeface="JasmineUPC" pitchFamily="18" charset="-34"/>
              </a:rPr>
              <a:t>จึงให้</a:t>
            </a:r>
            <a:r>
              <a:rPr lang="th-TH" sz="2700" b="1" dirty="0" smtClean="0">
                <a:solidFill>
                  <a:schemeClr val="tx2"/>
                </a:solidFill>
                <a:effectLst/>
                <a:cs typeface="JasmineUPC" pitchFamily="18" charset="-34"/>
              </a:rPr>
              <a:t>   </a:t>
            </a:r>
            <a:r>
              <a:rPr lang="th-TH" sz="2900" b="1" dirty="0" smtClean="0">
                <a:solidFill>
                  <a:srgbClr val="B729B0"/>
                </a:solidFill>
                <a:effectLst/>
                <a:latin typeface="Garamond" pitchFamily="18" charset="0"/>
                <a:cs typeface="JasmineUPC" pitchFamily="18" charset="-34"/>
              </a:rPr>
              <a:t>“รักเหนือรัก”  </a:t>
            </a:r>
            <a:r>
              <a:rPr lang="th-TH" sz="2500" b="1" dirty="0" smtClean="0">
                <a:solidFill>
                  <a:schemeClr val="tx2"/>
                </a:solidFill>
                <a:effectLst/>
                <a:cs typeface="JasmineUPC" pitchFamily="18" charset="-34"/>
              </a:rPr>
              <a:t>ไม่เป็น</a:t>
            </a:r>
            <a:br>
              <a:rPr lang="th-TH" sz="2500" b="1" dirty="0" smtClean="0">
                <a:solidFill>
                  <a:schemeClr val="tx2"/>
                </a:solidFill>
                <a:effectLst/>
                <a:cs typeface="JasmineUPC" pitchFamily="18" charset="-34"/>
              </a:rPr>
            </a:br>
            <a:r>
              <a:rPr lang="th-TH" sz="2500" b="1" dirty="0" smtClean="0">
                <a:solidFill>
                  <a:schemeClr val="tx2"/>
                </a:solidFill>
                <a:effectLst/>
                <a:cs typeface="JasmineUPC" pitchFamily="18" charset="-34"/>
              </a:rPr>
              <a:t>    </a:t>
            </a:r>
            <a:r>
              <a:rPr lang="th-TH" sz="2500" b="1" dirty="0" smtClean="0">
                <a:solidFill>
                  <a:srgbClr val="B729B0"/>
                </a:solidFill>
                <a:effectLst/>
                <a:cs typeface="JasmineUPC" pitchFamily="18" charset="-34"/>
              </a:rPr>
              <a:t>    </a:t>
            </a:r>
            <a:r>
              <a:rPr lang="th-TH" sz="2500" b="1" dirty="0" smtClean="0">
                <a:effectLst/>
                <a:cs typeface="JasmineUPC" pitchFamily="18" charset="-34"/>
              </a:rPr>
              <a:t>บุคคลไม่ได้รับ </a:t>
            </a:r>
            <a:r>
              <a:rPr lang="th-TH" sz="2900" b="1" dirty="0" smtClean="0">
                <a:solidFill>
                  <a:srgbClr val="B729B0"/>
                </a:solidFill>
                <a:effectLst/>
                <a:latin typeface="Garamond" pitchFamily="18" charset="0"/>
                <a:cs typeface="JasmineUPC" pitchFamily="18" charset="-34"/>
              </a:rPr>
              <a:t>“รักเหนือรัก”</a:t>
            </a:r>
            <a:r>
              <a:rPr lang="th-TH" sz="2500" b="1" dirty="0" smtClean="0">
                <a:effectLst/>
                <a:cs typeface="JasmineUPC" pitchFamily="18" charset="-34"/>
              </a:rPr>
              <a:t> ในครอบครัว จะมี </a:t>
            </a:r>
            <a:r>
              <a:rPr lang="th-TH" sz="2700" b="1" dirty="0" smtClean="0">
                <a:effectLst/>
                <a:cs typeface="JasmineUPC" pitchFamily="18" charset="-34"/>
              </a:rPr>
              <a:t> </a:t>
            </a:r>
            <a:r>
              <a:rPr lang="th-TH" sz="2900" b="1" dirty="0" smtClean="0">
                <a:solidFill>
                  <a:srgbClr val="B729B0"/>
                </a:solidFill>
                <a:effectLst/>
                <a:latin typeface="Garamond" pitchFamily="18" charset="0"/>
                <a:cs typeface="JasmineUPC" pitchFamily="18" charset="-34"/>
              </a:rPr>
              <a:t>“รักเหนือรัก”</a:t>
            </a:r>
            <a:r>
              <a:rPr lang="th-TH" sz="2700" b="1" dirty="0" smtClean="0">
                <a:effectLst/>
                <a:cs typeface="JasmineUPC" pitchFamily="18" charset="-34"/>
              </a:rPr>
              <a:t>  </a:t>
            </a:r>
            <a:r>
              <a:rPr lang="th-TH" sz="2500" b="1" dirty="0" smtClean="0">
                <a:effectLst/>
                <a:cs typeface="JasmineUPC" pitchFamily="18" charset="-34"/>
              </a:rPr>
              <a:t>ได้วิธีเดียวเท่านั้น  </a:t>
            </a:r>
            <a:r>
              <a:rPr lang="th-TH" sz="3000" b="1" dirty="0" smtClean="0">
                <a:solidFill>
                  <a:srgbClr val="B729B0"/>
                </a:solidFill>
                <a:effectLst/>
                <a:cs typeface="JasmineUPC" pitchFamily="18" charset="-34"/>
              </a:rPr>
              <a:t>โดยพัฒนาตนให้มีธรรมะขั้นพื้นฐานของทุกศาสนา ศาสนาพุทธ ให้มีคุณธรรม </a:t>
            </a:r>
            <a:r>
              <a:rPr lang="th-TH" sz="2900" b="1" dirty="0" smtClean="0">
                <a:solidFill>
                  <a:srgbClr val="B729B0"/>
                </a:solidFill>
                <a:effectLst/>
                <a:latin typeface="Garamond" pitchFamily="18" charset="0"/>
                <a:cs typeface="JasmineUPC" pitchFamily="18" charset="-34"/>
              </a:rPr>
              <a:t>“รักเหนือรัก” </a:t>
            </a:r>
            <a:r>
              <a:rPr lang="th-TH" sz="3000" b="1" dirty="0" smtClean="0">
                <a:solidFill>
                  <a:srgbClr val="B729B0"/>
                </a:solidFill>
                <a:effectLst/>
                <a:cs typeface="JasmineUPC" pitchFamily="18" charset="-34"/>
              </a:rPr>
              <a:t>ในระดับ ศีล ๕</a:t>
            </a:r>
            <a:br>
              <a:rPr lang="th-TH" sz="3000" b="1" dirty="0" smtClean="0">
                <a:solidFill>
                  <a:srgbClr val="B729B0"/>
                </a:solidFill>
                <a:effectLst/>
                <a:cs typeface="JasmineUPC" pitchFamily="18" charset="-34"/>
              </a:rPr>
            </a:br>
            <a:r>
              <a:rPr lang="th-TH" sz="2500" b="1" dirty="0" smtClean="0">
                <a:effectLst/>
                <a:cs typeface="JasmineUPC" pitchFamily="18" charset="-34"/>
              </a:rPr>
              <a:t> </a:t>
            </a:r>
            <a:br>
              <a:rPr lang="th-TH" sz="2500" b="1" dirty="0" smtClean="0">
                <a:effectLst/>
                <a:cs typeface="JasmineUPC" pitchFamily="18" charset="-34"/>
              </a:rPr>
            </a:br>
            <a:endParaRPr lang="th-TH" sz="2500" b="1" dirty="0" smtClean="0">
              <a:effectLst/>
              <a:cs typeface="Jasmine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๓๗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143000" y="425474"/>
            <a:ext cx="7010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200" b="1">
                <a:solidFill>
                  <a:srgbClr val="449C4E"/>
                </a:solidFill>
                <a:cs typeface="JasmineUPC" pitchFamily="18" charset="-34"/>
              </a:rPr>
              <a:t>๔. งานกับชีวิต หรือการพัฒนางาน </a:t>
            </a:r>
            <a:r>
              <a:rPr lang="th-TH" sz="2200">
                <a:solidFill>
                  <a:srgbClr val="449C4E"/>
                </a:solidFill>
                <a:cs typeface="JasmineUPC" pitchFamily="18" charset="-34"/>
              </a:rPr>
              <a:t>(หน้า ๕๒-๕๔)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143000" y="1035074"/>
            <a:ext cx="754380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cs typeface="JasmineUPC" pitchFamily="18" charset="-34"/>
              </a:rPr>
              <a:t>งานกับชีวิตมนุษย์จะประสบผลสำเร็จ</a:t>
            </a:r>
            <a:r>
              <a:rPr lang="th-TH" sz="2800" b="1" dirty="0">
                <a:solidFill>
                  <a:srgbClr val="FF0000"/>
                </a:solidFill>
                <a:cs typeface="JasmineUPC" pitchFamily="18" charset="-34"/>
              </a:rPr>
              <a:t> </a:t>
            </a:r>
            <a:r>
              <a:rPr lang="th-TH" sz="2800" dirty="0">
                <a:cs typeface="JasmineUPC" pitchFamily="18" charset="-34"/>
              </a:rPr>
              <a:t>ต้องมีพฤติกรรม</a:t>
            </a:r>
            <a:r>
              <a:rPr lang="th-TH" dirty="0"/>
              <a:t> </a:t>
            </a:r>
            <a:endParaRPr lang="th-TH" sz="2800" b="1" dirty="0">
              <a:solidFill>
                <a:srgbClr val="FF0000"/>
              </a:solidFill>
              <a:cs typeface="JasmineUPC" pitchFamily="18" charset="-34"/>
            </a:endParaRPr>
          </a:p>
          <a:p>
            <a:r>
              <a:rPr lang="th-TH" sz="2800" b="1" dirty="0" smtClean="0">
                <a:cs typeface="JasmineUPC" pitchFamily="18" charset="-34"/>
              </a:rPr>
              <a:t>สะอาด    ขยัน   </a:t>
            </a:r>
            <a:r>
              <a:rPr lang="th-TH" sz="2800" b="1" dirty="0">
                <a:cs typeface="JasmineUPC" pitchFamily="18" charset="-34"/>
              </a:rPr>
              <a:t>ประหยัด </a:t>
            </a:r>
            <a:r>
              <a:rPr lang="th-TH" sz="2800" b="1" dirty="0" smtClean="0">
                <a:cs typeface="JasmineUPC" pitchFamily="18" charset="-34"/>
              </a:rPr>
              <a:t>  ซื่อสัตย์   เสียสละ และ  กตัญญู</a:t>
            </a:r>
            <a:r>
              <a:rPr lang="th-TH" sz="2800" dirty="0" smtClean="0">
                <a:cs typeface="JasmineUPC" pitchFamily="18" charset="-34"/>
              </a:rPr>
              <a:t> </a:t>
            </a:r>
            <a:endParaRPr lang="th-TH" sz="2800" dirty="0">
              <a:cs typeface="JasmineUPC" pitchFamily="18" charset="-34"/>
            </a:endParaRPr>
          </a:p>
          <a:p>
            <a:r>
              <a:rPr lang="th-TH" sz="2800" b="1" dirty="0">
                <a:solidFill>
                  <a:srgbClr val="3333FF"/>
                </a:solidFill>
                <a:cs typeface="JasmineUPC" pitchFamily="18" charset="-34"/>
              </a:rPr>
              <a:t>ทุก</a:t>
            </a:r>
            <a:r>
              <a:rPr lang="th-TH" sz="2800" b="1" dirty="0" smtClean="0">
                <a:solidFill>
                  <a:srgbClr val="3333FF"/>
                </a:solidFill>
                <a:cs typeface="JasmineUPC" pitchFamily="18" charset="-34"/>
              </a:rPr>
              <a:t>วินาที  คือ  </a:t>
            </a:r>
            <a:r>
              <a:rPr lang="th-TH" sz="2800" b="1" dirty="0">
                <a:solidFill>
                  <a:srgbClr val="3333FF"/>
                </a:solidFill>
                <a:cs typeface="JasmineUPC" pitchFamily="18" charset="-34"/>
              </a:rPr>
              <a:t>งานกับชีวิต </a:t>
            </a:r>
          </a:p>
          <a:p>
            <a:r>
              <a:rPr lang="th-TH" sz="2800" b="1" dirty="0">
                <a:solidFill>
                  <a:srgbClr val="3333FF"/>
                </a:solidFill>
                <a:cs typeface="JasmineUPC" pitchFamily="18" charset="-34"/>
              </a:rPr>
              <a:t>งานกับ</a:t>
            </a:r>
            <a:r>
              <a:rPr lang="th-TH" sz="2800" b="1" dirty="0" smtClean="0">
                <a:solidFill>
                  <a:srgbClr val="3333FF"/>
                </a:solidFill>
                <a:cs typeface="JasmineUPC" pitchFamily="18" charset="-34"/>
              </a:rPr>
              <a:t>ชีวิต  </a:t>
            </a:r>
            <a:r>
              <a:rPr lang="th-TH" sz="4000" b="1" dirty="0">
                <a:solidFill>
                  <a:srgbClr val="3333FF"/>
                </a:solidFill>
                <a:latin typeface="Cordia New" pitchFamily="34" charset="-34"/>
                <a:cs typeface="JasmineUPC" pitchFamily="18" charset="-34"/>
              </a:rPr>
              <a:t>“</a:t>
            </a:r>
            <a:r>
              <a:rPr lang="th-TH" sz="2800" b="1" dirty="0">
                <a:solidFill>
                  <a:srgbClr val="3333FF"/>
                </a:solidFill>
                <a:cs typeface="JasmineUPC" pitchFamily="18" charset="-34"/>
              </a:rPr>
              <a:t>จะเดินคู่กับเวลาเสมอ</a:t>
            </a:r>
            <a:r>
              <a:rPr lang="th-TH" sz="4000" b="1" dirty="0">
                <a:solidFill>
                  <a:srgbClr val="3333FF"/>
                </a:solidFill>
                <a:latin typeface="Cordia New" pitchFamily="34" charset="-34"/>
                <a:cs typeface="JasmineUPC" pitchFamily="18" charset="-34"/>
              </a:rPr>
              <a:t>”</a:t>
            </a:r>
            <a:r>
              <a:rPr lang="th-TH" sz="2800" b="1" dirty="0">
                <a:solidFill>
                  <a:srgbClr val="3333FF"/>
                </a:solidFill>
                <a:cs typeface="JasmineUPC" pitchFamily="18" charset="-34"/>
              </a:rPr>
              <a:t> </a:t>
            </a:r>
          </a:p>
          <a:p>
            <a:r>
              <a:rPr lang="th-TH" sz="3200" b="1" dirty="0">
                <a:solidFill>
                  <a:srgbClr val="FF0000"/>
                </a:solidFill>
                <a:cs typeface="JasmineUPC" pitchFamily="18" charset="-34"/>
              </a:rPr>
              <a:t>มนุษย์ใช้กรรม </a:t>
            </a:r>
            <a:r>
              <a:rPr lang="th-TH" sz="3200" b="1" dirty="0" smtClean="0">
                <a:solidFill>
                  <a:srgbClr val="FF0000"/>
                </a:solidFill>
                <a:cs typeface="JasmineUPC" pitchFamily="18" charset="-34"/>
              </a:rPr>
              <a:t> ๓  ทำงาน  ตลอด</a:t>
            </a:r>
            <a:r>
              <a:rPr lang="th-TH" sz="3200" b="1" dirty="0">
                <a:solidFill>
                  <a:srgbClr val="FF0000"/>
                </a:solidFill>
                <a:cs typeface="JasmineUPC" pitchFamily="18" charset="-34"/>
              </a:rPr>
              <a:t>ชีวิต</a:t>
            </a:r>
          </a:p>
          <a:p>
            <a:r>
              <a:rPr lang="th-TH" sz="2800" b="1" dirty="0">
                <a:solidFill>
                  <a:srgbClr val="0000FF"/>
                </a:solidFill>
                <a:cs typeface="JasmineUPC" pitchFamily="18" charset="-34"/>
              </a:rPr>
              <a:t>คิด</a:t>
            </a:r>
            <a:r>
              <a:rPr lang="th-TH" sz="2800" dirty="0">
                <a:solidFill>
                  <a:srgbClr val="0000FF"/>
                </a:solidFill>
                <a:cs typeface="JasmineUPC" pitchFamily="18" charset="-34"/>
              </a:rPr>
              <a:t> </a:t>
            </a:r>
            <a:r>
              <a:rPr lang="th-TH" sz="2800" dirty="0" smtClean="0">
                <a:solidFill>
                  <a:srgbClr val="0000FF"/>
                </a:solidFill>
                <a:cs typeface="JasmineUPC" pitchFamily="18" charset="-34"/>
              </a:rPr>
              <a:t> (</a:t>
            </a:r>
            <a:r>
              <a:rPr lang="th-TH" sz="2800" dirty="0">
                <a:solidFill>
                  <a:srgbClr val="0000FF"/>
                </a:solidFill>
                <a:cs typeface="JasmineUPC" pitchFamily="18" charset="-34"/>
              </a:rPr>
              <a:t>มโนกรรม) </a:t>
            </a:r>
            <a:r>
              <a:rPr lang="th-TH" sz="2800" dirty="0" smtClean="0">
                <a:solidFill>
                  <a:srgbClr val="0000FF"/>
                </a:solidFill>
                <a:cs typeface="JasmineUPC" pitchFamily="18" charset="-34"/>
              </a:rPr>
              <a:t> </a:t>
            </a:r>
            <a:r>
              <a:rPr lang="th-TH" sz="2800" b="1" dirty="0" smtClean="0">
                <a:solidFill>
                  <a:srgbClr val="0000FF"/>
                </a:solidFill>
                <a:cs typeface="JasmineUPC" pitchFamily="18" charset="-34"/>
              </a:rPr>
              <a:t>พูด </a:t>
            </a:r>
            <a:r>
              <a:rPr lang="th-TH" sz="2800" dirty="0" smtClean="0">
                <a:solidFill>
                  <a:srgbClr val="0000FF"/>
                </a:solidFill>
                <a:cs typeface="JasmineUPC" pitchFamily="18" charset="-34"/>
              </a:rPr>
              <a:t> </a:t>
            </a:r>
            <a:r>
              <a:rPr lang="th-TH" sz="2800" dirty="0">
                <a:solidFill>
                  <a:srgbClr val="0000FF"/>
                </a:solidFill>
                <a:cs typeface="JasmineUPC" pitchFamily="18" charset="-34"/>
              </a:rPr>
              <a:t>(วจีกรรม</a:t>
            </a:r>
            <a:r>
              <a:rPr lang="th-TH" sz="2800" dirty="0" smtClean="0">
                <a:solidFill>
                  <a:srgbClr val="0000FF"/>
                </a:solidFill>
                <a:cs typeface="JasmineUPC" pitchFamily="18" charset="-34"/>
              </a:rPr>
              <a:t>)  </a:t>
            </a:r>
            <a:r>
              <a:rPr lang="th-TH" sz="2800" b="1" dirty="0" smtClean="0">
                <a:solidFill>
                  <a:srgbClr val="0000FF"/>
                </a:solidFill>
                <a:cs typeface="JasmineUPC" pitchFamily="18" charset="-34"/>
              </a:rPr>
              <a:t>ทำ </a:t>
            </a:r>
            <a:r>
              <a:rPr lang="th-TH" sz="2800" dirty="0" smtClean="0">
                <a:solidFill>
                  <a:srgbClr val="0000FF"/>
                </a:solidFill>
                <a:cs typeface="JasmineUPC" pitchFamily="18" charset="-34"/>
              </a:rPr>
              <a:t> </a:t>
            </a:r>
            <a:r>
              <a:rPr lang="th-TH" sz="2800" dirty="0">
                <a:solidFill>
                  <a:srgbClr val="0000FF"/>
                </a:solidFill>
                <a:cs typeface="JasmineUPC" pitchFamily="18" charset="-34"/>
              </a:rPr>
              <a:t>(กายกรรม)</a:t>
            </a:r>
            <a:r>
              <a:rPr lang="th-TH" sz="2800" dirty="0">
                <a:cs typeface="JasmineUPC" pitchFamily="18" charset="-34"/>
              </a:rPr>
              <a:t> </a:t>
            </a:r>
          </a:p>
          <a:p>
            <a:r>
              <a:rPr lang="th-TH" sz="3200" b="1" dirty="0">
                <a:solidFill>
                  <a:srgbClr val="FF0000"/>
                </a:solidFill>
                <a:cs typeface="JasmineUPC" pitchFamily="18" charset="-34"/>
              </a:rPr>
              <a:t>งานกับชีวิต </a:t>
            </a:r>
            <a:r>
              <a:rPr lang="th-TH" sz="3200" b="1" dirty="0" smtClean="0">
                <a:solidFill>
                  <a:srgbClr val="FF0000"/>
                </a:solidFill>
                <a:cs typeface="JasmineUPC" pitchFamily="18" charset="-34"/>
              </a:rPr>
              <a:t> แบ่งเป็น </a:t>
            </a:r>
            <a:r>
              <a:rPr lang="th-TH" sz="3200" b="1" dirty="0">
                <a:solidFill>
                  <a:srgbClr val="FF0000"/>
                </a:solidFill>
                <a:cs typeface="JasmineUPC" pitchFamily="18" charset="-34"/>
              </a:rPr>
              <a:t>๒ ชนิด</a:t>
            </a:r>
            <a:br>
              <a:rPr lang="th-TH" sz="3200" b="1" dirty="0">
                <a:solidFill>
                  <a:srgbClr val="FF0000"/>
                </a:solidFill>
                <a:cs typeface="JasmineUPC" pitchFamily="18" charset="-34"/>
              </a:rPr>
            </a:br>
            <a:r>
              <a:rPr lang="th-TH" sz="3200" b="1" dirty="0">
                <a:solidFill>
                  <a:srgbClr val="3333FF"/>
                </a:solidFill>
                <a:cs typeface="JasmineUPC" pitchFamily="18" charset="-34"/>
              </a:rPr>
              <a:t>๑. ชนิด</a:t>
            </a:r>
            <a:r>
              <a:rPr lang="th-TH" sz="3200" b="1" dirty="0" err="1">
                <a:solidFill>
                  <a:srgbClr val="3333FF"/>
                </a:solidFill>
                <a:cs typeface="JasmineUPC" pitchFamily="18" charset="-34"/>
              </a:rPr>
              <a:t>สัมมาทิฏฐิ</a:t>
            </a:r>
            <a:r>
              <a:rPr lang="th-TH" sz="2800" dirty="0">
                <a:solidFill>
                  <a:srgbClr val="572314"/>
                </a:solidFill>
                <a:cs typeface="JasmineUPC" pitchFamily="18" charset="-34"/>
              </a:rPr>
              <a:t>  </a:t>
            </a:r>
            <a:r>
              <a:rPr lang="th-TH" sz="2800" b="1" dirty="0">
                <a:solidFill>
                  <a:srgbClr val="15CB40"/>
                </a:solidFill>
                <a:cs typeface="JasmineUPC" pitchFamily="18" charset="-34"/>
              </a:rPr>
              <a:t>เริ่มต้นทำในระดับ ศีล ๕  เป็นพื้นฐานชีวิต เดินตามมรรคมีองค์</a:t>
            </a:r>
            <a:r>
              <a:rPr lang="th-TH" sz="1000" b="1" dirty="0">
                <a:solidFill>
                  <a:srgbClr val="15CB40"/>
                </a:solidFill>
                <a:cs typeface="JasmineUPC" pitchFamily="18" charset="-34"/>
              </a:rPr>
              <a:t> </a:t>
            </a:r>
            <a:r>
              <a:rPr lang="th-TH" sz="2800" b="1" dirty="0">
                <a:solidFill>
                  <a:srgbClr val="15CB40"/>
                </a:solidFill>
                <a:cs typeface="JasmineUPC" pitchFamily="18" charset="-34"/>
              </a:rPr>
              <a:t>๘ ของพระพุทธเจ้า มีคุณธรรม</a:t>
            </a:r>
            <a:r>
              <a:rPr lang="th-TH" sz="1000" b="1" dirty="0">
                <a:solidFill>
                  <a:srgbClr val="15CB40"/>
                </a:solidFill>
                <a:cs typeface="JasmineUPC" pitchFamily="18" charset="-34"/>
              </a:rPr>
              <a:t> </a:t>
            </a:r>
            <a:r>
              <a:rPr lang="th-TH" sz="4000" b="1" dirty="0">
                <a:solidFill>
                  <a:srgbClr val="15CB40"/>
                </a:solidFill>
                <a:latin typeface="Cordia New" pitchFamily="34" charset="-34"/>
                <a:cs typeface="Cordia New" pitchFamily="34" charset="-34"/>
              </a:rPr>
              <a:t>“</a:t>
            </a:r>
            <a:r>
              <a:rPr lang="th-TH" sz="2800" b="1" dirty="0">
                <a:solidFill>
                  <a:srgbClr val="15CB40"/>
                </a:solidFill>
                <a:cs typeface="JasmineUPC" pitchFamily="18" charset="-34"/>
              </a:rPr>
              <a:t>รักเหนือรัก</a:t>
            </a:r>
            <a:r>
              <a:rPr lang="th-TH" sz="4000" b="1" dirty="0">
                <a:solidFill>
                  <a:srgbClr val="15CB40"/>
                </a:solidFill>
                <a:latin typeface="Cordia New" pitchFamily="34" charset="-34"/>
                <a:cs typeface="Cordia New" pitchFamily="34" charset="-34"/>
              </a:rPr>
              <a:t>”</a:t>
            </a:r>
            <a:r>
              <a:rPr lang="th-TH" sz="2800" b="1" dirty="0">
                <a:solidFill>
                  <a:srgbClr val="15CB40"/>
                </a:solidFill>
                <a:cs typeface="JasmineUPC" pitchFamily="18" charset="-34"/>
              </a:rPr>
              <a:t> เป็นพี่เลี้ยงงานกับชีวิต ใช้กรรม</a:t>
            </a:r>
            <a:r>
              <a:rPr lang="th-TH" sz="1000" b="1" dirty="0">
                <a:solidFill>
                  <a:srgbClr val="15CB40"/>
                </a:solidFill>
                <a:cs typeface="JasmineUPC" pitchFamily="18" charset="-34"/>
              </a:rPr>
              <a:t> </a:t>
            </a:r>
            <a:r>
              <a:rPr lang="th-TH" sz="2800" b="1" dirty="0">
                <a:solidFill>
                  <a:srgbClr val="15CB40"/>
                </a:solidFill>
                <a:cs typeface="JasmineUPC" pitchFamily="18" charset="-34"/>
              </a:rPr>
              <a:t>๓ คิดดี พูดดี ทำดี ทำงานให้ชีวิต มีผลทำให้เกิดการเลี้ยงชีพด้วยระบบบุญนิยมขั้น</a:t>
            </a:r>
            <a:r>
              <a:rPr lang="th-TH" sz="1000" b="1" dirty="0">
                <a:solidFill>
                  <a:srgbClr val="15CB40"/>
                </a:solidFill>
                <a:cs typeface="JasmineUPC" pitchFamily="18" charset="-34"/>
              </a:rPr>
              <a:t> </a:t>
            </a:r>
            <a:r>
              <a:rPr lang="th-TH" sz="2800" b="1" dirty="0">
                <a:solidFill>
                  <a:srgbClr val="15CB40"/>
                </a:solidFill>
                <a:cs typeface="JasmineUPC" pitchFamily="18" charset="-34"/>
              </a:rPr>
              <a:t>๑   โดยอัตโนมัติ</a:t>
            </a:r>
            <a:r>
              <a:rPr lang="th-TH" sz="2800" b="1" dirty="0">
                <a:solidFill>
                  <a:srgbClr val="5104DC"/>
                </a:solidFill>
                <a:cs typeface="JasmineUPC" pitchFamily="18" charset="-34"/>
              </a:rPr>
              <a:t/>
            </a:r>
            <a:br>
              <a:rPr lang="th-TH" sz="2800" b="1" dirty="0">
                <a:solidFill>
                  <a:srgbClr val="5104DC"/>
                </a:solidFill>
                <a:cs typeface="JasmineUPC" pitchFamily="18" charset="-34"/>
              </a:rPr>
            </a:br>
            <a:endParaRPr lang="th-TH" sz="2800" b="1" dirty="0">
              <a:solidFill>
                <a:srgbClr val="5104DC"/>
              </a:solidFill>
              <a:cs typeface="Jasmine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๓๘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39939" name="Rectangle 2"/>
          <p:cNvSpPr>
            <a:spLocks noGrp="1"/>
          </p:cNvSpPr>
          <p:nvPr>
            <p:ph type="title"/>
          </p:nvPr>
        </p:nvSpPr>
        <p:spPr bwMode="auto">
          <a:xfrm>
            <a:off x="1295400" y="304800"/>
            <a:ext cx="7486650" cy="61261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th-TH" sz="3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/>
            </a:r>
            <a:br>
              <a:rPr lang="th-TH" sz="3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</a:br>
            <a:r>
              <a:rPr lang="th-TH" sz="3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/>
            </a:r>
            <a:br>
              <a:rPr lang="th-TH" sz="3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</a:br>
            <a:r>
              <a:rPr lang="th-TH" sz="3000" b="1" dirty="0" smtClean="0">
                <a:solidFill>
                  <a:schemeClr val="tx1"/>
                </a:solidFill>
                <a:effectLst/>
                <a:cs typeface="JasmineUPC" pitchFamily="18" charset="-34"/>
              </a:rPr>
              <a:t>เกิด</a:t>
            </a:r>
            <a:r>
              <a:rPr lang="th-TH" sz="3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   มรรค-ผล</a:t>
            </a:r>
            <a:r>
              <a:rPr lang="th-TH" sz="2800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   </a:t>
            </a:r>
            <a:r>
              <a:rPr lang="th-TH" sz="3000" b="1" dirty="0" smtClean="0">
                <a:effectLst/>
                <a:cs typeface="JasmineUPC" pitchFamily="18" charset="-34"/>
              </a:rPr>
              <a:t>ตนเอง  ครอบครัว  มีความสุข  และประสบความสำเร็จในชีวิต</a:t>
            </a:r>
            <a:r>
              <a:rPr lang="th-TH" sz="1800" b="1" dirty="0" smtClean="0">
                <a:effectLst/>
                <a:cs typeface="JasmineUPC" pitchFamily="18" charset="-34"/>
              </a:rPr>
              <a:t>    </a:t>
            </a:r>
            <a:r>
              <a:rPr lang="th-TH" sz="3000" b="1" dirty="0" smtClean="0">
                <a:effectLst/>
                <a:cs typeface="JasmineUPC" pitchFamily="18" charset="-34"/>
              </a:rPr>
              <a:t>มีปัญญาแก้ปัญหาทุกอย่างได้</a:t>
            </a:r>
            <a:r>
              <a:rPr lang="th-TH" sz="1800" b="1" dirty="0" smtClean="0">
                <a:effectLst/>
                <a:cs typeface="JasmineUPC" pitchFamily="18" charset="-34"/>
              </a:rPr>
              <a:t>    </a:t>
            </a:r>
            <a:r>
              <a:rPr lang="th-TH" sz="3000" b="1" dirty="0" smtClean="0">
                <a:effectLst/>
                <a:cs typeface="JasmineUPC" pitchFamily="18" charset="-34"/>
              </a:rPr>
              <a:t>เป็นที่พึ่งให้</a:t>
            </a:r>
            <a:br>
              <a:rPr lang="th-TH" sz="3000" b="1" dirty="0" smtClean="0">
                <a:effectLst/>
                <a:cs typeface="JasmineUPC" pitchFamily="18" charset="-34"/>
              </a:rPr>
            </a:br>
            <a:r>
              <a:rPr lang="th-TH" sz="3000" b="1" dirty="0" smtClean="0">
                <a:effectLst/>
                <a:cs typeface="JasmineUPC" pitchFamily="18" charset="-34"/>
              </a:rPr>
              <a:t>บุคคลอื่นได้  มีงานดี  นายดี  มิตรดี ครอบครัวดี เพราะตนเองมีลักษณะ</a:t>
            </a:r>
            <a:r>
              <a:rPr lang="th-TH" sz="2800" dirty="0" smtClean="0">
                <a:effectLst/>
                <a:cs typeface="JasmineUPC" pitchFamily="18" charset="-34"/>
              </a:rPr>
              <a:t> </a:t>
            </a:r>
            <a:r>
              <a:rPr lang="en-US" sz="2800" dirty="0" smtClean="0">
                <a:effectLst/>
                <a:cs typeface="JasmineUPC" pitchFamily="18" charset="-34"/>
              </a:rPr>
              <a:t> </a:t>
            </a:r>
            <a:r>
              <a:rPr lang="en-US" sz="1800" b="1" dirty="0" smtClean="0">
                <a:solidFill>
                  <a:srgbClr val="00B050"/>
                </a:solidFill>
                <a:effectLst/>
                <a:latin typeface="Garamond" pitchFamily="18" charset="0"/>
                <a:cs typeface="JasmineUPC" pitchFamily="18" charset="-34"/>
              </a:rPr>
              <a:t>POSITIVE  ATTITUDE </a:t>
            </a:r>
            <a:r>
              <a:rPr lang="th-TH" sz="1800" b="1" dirty="0" smtClean="0">
                <a:solidFill>
                  <a:srgbClr val="00B050"/>
                </a:solidFill>
                <a:effectLst/>
                <a:latin typeface="Garamond" pitchFamily="18" charset="0"/>
                <a:cs typeface="JasmineUPC" pitchFamily="18" charset="-34"/>
              </a:rPr>
              <a:t>   </a:t>
            </a:r>
            <a:r>
              <a:rPr lang="th-TH" sz="3000" b="1" dirty="0" smtClean="0">
                <a:effectLst/>
                <a:latin typeface="Garamond" pitchFamily="18" charset="0"/>
                <a:cs typeface="JasmineUPC" pitchFamily="18" charset="-34"/>
              </a:rPr>
              <a:t>จะพัฒนา </a:t>
            </a:r>
            <a:r>
              <a:rPr lang="en-US" sz="3000" b="1" dirty="0" smtClean="0">
                <a:effectLst/>
                <a:latin typeface="Garamond" pitchFamily="18" charset="0"/>
                <a:cs typeface="JasmineUPC" pitchFamily="18" charset="-34"/>
              </a:rPr>
              <a:t>  </a:t>
            </a:r>
            <a:r>
              <a:rPr lang="en-US" sz="1800" b="1" dirty="0" smtClean="0">
                <a:solidFill>
                  <a:srgbClr val="00B050"/>
                </a:solidFill>
                <a:effectLst/>
                <a:latin typeface="Garamond" pitchFamily="18" charset="0"/>
                <a:cs typeface="JasmineUPC" pitchFamily="18" charset="-34"/>
              </a:rPr>
              <a:t>POSITIVE  THINKING</a:t>
            </a:r>
            <a:r>
              <a:rPr lang="th-TH" sz="2800" b="1" dirty="0" smtClean="0">
                <a:solidFill>
                  <a:srgbClr val="00B050"/>
                </a:solidFill>
                <a:effectLst/>
                <a:cs typeface="JasmineUPC" pitchFamily="18" charset="-34"/>
              </a:rPr>
              <a:t> </a:t>
            </a:r>
            <a:r>
              <a:rPr lang="en-US" sz="1800" b="1" dirty="0" smtClean="0">
                <a:effectLst/>
                <a:cs typeface="JasmineUPC" pitchFamily="18" charset="-34"/>
              </a:rPr>
              <a:t/>
            </a:r>
            <a:br>
              <a:rPr lang="en-US" sz="1800" b="1" dirty="0" smtClean="0">
                <a:effectLst/>
                <a:cs typeface="JasmineUPC" pitchFamily="18" charset="-34"/>
              </a:rPr>
            </a:br>
            <a:r>
              <a:rPr lang="th-TH" sz="3000" dirty="0" smtClean="0">
                <a:effectLst/>
                <a:cs typeface="JasmineUPC" pitchFamily="18" charset="-34"/>
              </a:rPr>
              <a:t>นี้คือ  </a:t>
            </a:r>
            <a:r>
              <a:rPr lang="th-TH" sz="30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  <a:t>คุณสมบัติผู้นำในระดับต่างๆ </a:t>
            </a:r>
            <a:r>
              <a:rPr lang="th-TH" sz="16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  <a:t> </a:t>
            </a:r>
            <a:r>
              <a:rPr lang="th-TH" sz="30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  <a:t>ที่มีพฤติกรรม</a:t>
            </a:r>
            <a:r>
              <a:rPr lang="th-TH" sz="16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  <a:t>  </a:t>
            </a:r>
            <a:r>
              <a:rPr lang="th-TH" sz="30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  <a:t>สะอาด</a:t>
            </a:r>
            <a:r>
              <a:rPr lang="th-TH" sz="16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  <a:t>  </a:t>
            </a:r>
            <a:r>
              <a:rPr lang="th-TH" sz="30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  <a:t>ขยัน ประหยัด   ซื่อสัตย์   เสียสละ   กตัญญู  คือ  </a:t>
            </a:r>
            <a:r>
              <a:rPr lang="th-TH" sz="3000" b="1" dirty="0" smtClean="0">
                <a:solidFill>
                  <a:srgbClr val="15CB40"/>
                </a:solidFill>
                <a:effectLst/>
                <a:cs typeface="JasmineUPC" pitchFamily="18" charset="-34"/>
              </a:rPr>
              <a:t>“พ่อแบบ-แม่แบบ”        ผู้นำแห่งคุณธรรม</a:t>
            </a:r>
            <a:r>
              <a:rPr lang="th-TH" sz="1600" b="1" dirty="0" smtClean="0">
                <a:solidFill>
                  <a:srgbClr val="15CB40"/>
                </a:solidFill>
                <a:effectLst/>
                <a:cs typeface="JasmineUPC" pitchFamily="18" charset="-34"/>
              </a:rPr>
              <a:t>     </a:t>
            </a:r>
            <a:r>
              <a:rPr lang="th-TH" sz="3000" b="1" dirty="0" smtClean="0">
                <a:solidFill>
                  <a:srgbClr val="15CB40"/>
                </a:solidFill>
                <a:effectLst/>
                <a:cs typeface="JasmineUPC" pitchFamily="18" charset="-34"/>
              </a:rPr>
              <a:t>“รักเหนือรัก</a:t>
            </a:r>
            <a:r>
              <a:rPr lang="th-TH" sz="2600" b="1" dirty="0" smtClean="0">
                <a:solidFill>
                  <a:srgbClr val="15CB40"/>
                </a:solidFill>
                <a:effectLst/>
                <a:cs typeface="JasmineUPC" pitchFamily="18" charset="-34"/>
              </a:rPr>
              <a:t>”</a:t>
            </a:r>
            <a:r>
              <a:rPr lang="th-TH" sz="1600" b="1" dirty="0" smtClean="0">
                <a:solidFill>
                  <a:srgbClr val="15CB40"/>
                </a:solidFill>
                <a:effectLst/>
                <a:cs typeface="JasmineUPC" pitchFamily="18" charset="-34"/>
              </a:rPr>
              <a:t>     </a:t>
            </a:r>
            <a:r>
              <a:rPr lang="th-TH" sz="3000" b="1" dirty="0" smtClean="0">
                <a:solidFill>
                  <a:srgbClr val="15CB40"/>
                </a:solidFill>
                <a:effectLst/>
                <a:cs typeface="JasmineUPC" pitchFamily="18" charset="-34"/>
              </a:rPr>
              <a:t>ในระดับ  ศีล</a:t>
            </a:r>
            <a:r>
              <a:rPr lang="th-TH" sz="1600" b="1" dirty="0" smtClean="0">
                <a:solidFill>
                  <a:srgbClr val="15CB40"/>
                </a:solidFill>
                <a:effectLst/>
                <a:cs typeface="JasmineUPC" pitchFamily="18" charset="-34"/>
              </a:rPr>
              <a:t>  </a:t>
            </a:r>
            <a:r>
              <a:rPr lang="th-TH" sz="3000" b="1" dirty="0" smtClean="0">
                <a:solidFill>
                  <a:srgbClr val="15CB40"/>
                </a:solidFill>
                <a:effectLst/>
                <a:cs typeface="JasmineUPC" pitchFamily="18" charset="-34"/>
              </a:rPr>
              <a:t>๕</a:t>
            </a:r>
            <a:r>
              <a:rPr lang="th-TH" sz="30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  <a:t>  จะสามารถ</a:t>
            </a:r>
            <a:br>
              <a:rPr lang="th-TH" sz="30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</a:br>
            <a:r>
              <a:rPr lang="th-TH" sz="30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  <a:t>พัฒนาบุคคลอื่นให้มี   ศีล ๕   มี   “รักเหนือรัก”  เหมือนตนได้</a:t>
            </a:r>
            <a:r>
              <a:rPr lang="th-TH" sz="3000" dirty="0" smtClean="0">
                <a:solidFill>
                  <a:srgbClr val="0808D8"/>
                </a:solidFill>
                <a:effectLst/>
                <a:cs typeface="JasmineUPC" pitchFamily="18" charset="-34"/>
              </a:rPr>
              <a:t/>
            </a:r>
            <a:br>
              <a:rPr lang="th-TH" sz="3000" dirty="0" smtClean="0">
                <a:solidFill>
                  <a:srgbClr val="0808D8"/>
                </a:solidFill>
                <a:effectLst/>
                <a:cs typeface="JasmineUPC" pitchFamily="18" charset="-34"/>
              </a:rPr>
            </a:br>
            <a:r>
              <a:rPr lang="th-TH" sz="3000" b="1" dirty="0" smtClean="0">
                <a:solidFill>
                  <a:srgbClr val="FF3300"/>
                </a:solidFill>
                <a:effectLst/>
                <a:cs typeface="JasmineUPC" pitchFamily="18" charset="-34"/>
              </a:rPr>
              <a:t>๒. ชนิด</a:t>
            </a:r>
            <a:r>
              <a:rPr lang="th-TH" sz="3000" b="1" dirty="0" err="1" smtClean="0">
                <a:solidFill>
                  <a:srgbClr val="FF3300"/>
                </a:solidFill>
                <a:effectLst/>
                <a:cs typeface="JasmineUPC" pitchFamily="18" charset="-34"/>
              </a:rPr>
              <a:t>มิจฉาทิฏฐิ</a:t>
            </a:r>
            <a:r>
              <a:rPr lang="th-TH" sz="3000" dirty="0" smtClean="0">
                <a:solidFill>
                  <a:srgbClr val="FF3300"/>
                </a:solidFill>
                <a:effectLst/>
                <a:cs typeface="JasmineUPC" pitchFamily="18" charset="-34"/>
              </a:rPr>
              <a:t>  </a:t>
            </a:r>
            <a:r>
              <a:rPr lang="th-TH" sz="3000" b="1" dirty="0" smtClean="0">
                <a:effectLst/>
                <a:cs typeface="JasmineUPC" pitchFamily="18" charset="-34"/>
              </a:rPr>
              <a:t>เป็นงานกับชีวิตของปุถุชน หรือคนที่ยังไม่มี</a:t>
            </a:r>
            <a:br>
              <a:rPr lang="th-TH" sz="3000" b="1" dirty="0" smtClean="0">
                <a:effectLst/>
                <a:cs typeface="JasmineUPC" pitchFamily="18" charset="-34"/>
              </a:rPr>
            </a:br>
            <a:r>
              <a:rPr lang="th-TH" sz="3000" b="1" dirty="0" smtClean="0">
                <a:effectLst/>
                <a:cs typeface="JasmineUPC" pitchFamily="18" charset="-34"/>
              </a:rPr>
              <a:t>ศีล ๕  </a:t>
            </a:r>
            <a:r>
              <a:rPr lang="th-TH" sz="1600" b="1" dirty="0" smtClean="0">
                <a:effectLst/>
                <a:cs typeface="JasmineUPC" pitchFamily="18" charset="-34"/>
              </a:rPr>
              <a:t>   </a:t>
            </a:r>
            <a:r>
              <a:rPr lang="th-TH" sz="3000" b="1" dirty="0" smtClean="0">
                <a:effectLst/>
                <a:cs typeface="JasmineUPC" pitchFamily="18" charset="-34"/>
              </a:rPr>
              <a:t>ซึ่งวิถีชีวิตจะตรงกันข้ามกับบุคคล  ที่มีงานกับชีวิตชนิด</a:t>
            </a:r>
            <a:r>
              <a:rPr lang="th-TH" sz="3000" b="1" dirty="0" err="1" smtClean="0">
                <a:effectLst/>
                <a:cs typeface="JasmineUPC" pitchFamily="18" charset="-34"/>
              </a:rPr>
              <a:t>สัมมาทิฏฐิ</a:t>
            </a:r>
            <a:r>
              <a:rPr lang="th-TH" sz="3000" b="1" dirty="0" smtClean="0">
                <a:effectLst/>
                <a:cs typeface="JasmineUPC" pitchFamily="18" charset="-34"/>
              </a:rPr>
              <a:t> </a:t>
            </a:r>
            <a:r>
              <a:rPr lang="th-TH" sz="2800" b="1" dirty="0" smtClean="0">
                <a:effectLst/>
                <a:cs typeface="JasmineUPC" pitchFamily="18" charset="-34"/>
              </a:rPr>
              <a:t>ทุกอย่าง เพราะตนเองมีลักษณะ</a:t>
            </a:r>
            <a:r>
              <a:rPr lang="en-US" sz="2800" b="1" dirty="0" smtClean="0">
                <a:effectLst/>
                <a:cs typeface="JasmineUPC" pitchFamily="18" charset="-34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effectLst/>
                <a:latin typeface="Garamond" pitchFamily="18" charset="0"/>
                <a:cs typeface="JasmineUPC" pitchFamily="18" charset="-34"/>
              </a:rPr>
              <a:t>NEGATIVE</a:t>
            </a:r>
            <a:r>
              <a:rPr lang="th-TH" sz="1800" b="1" dirty="0" smtClean="0">
                <a:solidFill>
                  <a:srgbClr val="FF0000"/>
                </a:solidFill>
                <a:effectLst/>
                <a:latin typeface="Garamond" pitchFamily="18" charset="0"/>
                <a:cs typeface="JasmineUPC" pitchFamily="18" charset="-34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effectLst/>
                <a:latin typeface="Garamond" pitchFamily="18" charset="0"/>
                <a:cs typeface="JasmineUPC" pitchFamily="18" charset="-34"/>
              </a:rPr>
              <a:t>ATTITUDE  </a:t>
            </a:r>
            <a:r>
              <a:rPr lang="th-TH" sz="1800" b="1" dirty="0" smtClean="0">
                <a:solidFill>
                  <a:srgbClr val="92D050"/>
                </a:solidFill>
                <a:effectLst/>
                <a:latin typeface="Garamond" pitchFamily="18" charset="0"/>
                <a:cs typeface="JasmineUPC" pitchFamily="18" charset="-34"/>
              </a:rPr>
              <a:t/>
            </a:r>
            <a:br>
              <a:rPr lang="th-TH" sz="1800" b="1" dirty="0" smtClean="0">
                <a:solidFill>
                  <a:srgbClr val="92D050"/>
                </a:solidFill>
                <a:effectLst/>
                <a:latin typeface="Garamond" pitchFamily="18" charset="0"/>
                <a:cs typeface="JasmineUPC" pitchFamily="18" charset="-34"/>
              </a:rPr>
            </a:br>
            <a:r>
              <a:rPr lang="th-TH" sz="2800" b="1" dirty="0" smtClean="0">
                <a:effectLst/>
                <a:latin typeface="Garamond" pitchFamily="18" charset="0"/>
                <a:cs typeface="JasmineUPC" pitchFamily="18" charset="-34"/>
              </a:rPr>
              <a:t>จะพัฒนา  </a:t>
            </a:r>
            <a:r>
              <a:rPr lang="th-TH" sz="1800" b="1" dirty="0" smtClean="0">
                <a:effectLst/>
                <a:latin typeface="Garamond" pitchFamily="18" charset="0"/>
                <a:cs typeface="JasmineUPC" pitchFamily="18" charset="-34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effectLst/>
                <a:latin typeface="Garamond" pitchFamily="18" charset="0"/>
                <a:cs typeface="EucrosiaUPC" pitchFamily="18" charset="-34"/>
              </a:rPr>
              <a:t>NEGATIVE THINKING</a:t>
            </a:r>
            <a:r>
              <a:rPr lang="en-US" sz="1800" b="1" dirty="0" smtClean="0">
                <a:effectLst/>
                <a:latin typeface="Garamond" pitchFamily="18" charset="0"/>
                <a:cs typeface="JasmineUPC" pitchFamily="18" charset="-34"/>
              </a:rPr>
              <a:t/>
            </a:r>
            <a:br>
              <a:rPr lang="en-US" sz="1800" b="1" dirty="0" smtClean="0">
                <a:effectLst/>
                <a:latin typeface="Garamond" pitchFamily="18" charset="0"/>
                <a:cs typeface="JasmineUPC" pitchFamily="18" charset="-34"/>
              </a:rPr>
            </a:br>
            <a:r>
              <a:rPr lang="th-TH" sz="3900" b="1" dirty="0" smtClean="0">
                <a:effectLst/>
                <a:cs typeface="JasmineUPC" pitchFamily="18" charset="-34"/>
              </a:rPr>
              <a:t> </a:t>
            </a:r>
            <a:r>
              <a:rPr lang="th-TH" sz="2800" dirty="0" smtClean="0">
                <a:effectLst/>
                <a:cs typeface="JasmineUPC" pitchFamily="18" charset="-34"/>
              </a:rPr>
              <a:t/>
            </a:r>
            <a:br>
              <a:rPr lang="th-TH" sz="2800" dirty="0" smtClean="0">
                <a:effectLst/>
                <a:cs typeface="JasmineUPC" pitchFamily="18" charset="-34"/>
              </a:rPr>
            </a:br>
            <a:r>
              <a:rPr lang="th-TH" sz="2800" dirty="0" smtClean="0">
                <a:effectLst/>
                <a:cs typeface="JasmineUPC" pitchFamily="18" charset="-34"/>
              </a:rPr>
              <a:t> </a:t>
            </a:r>
            <a:r>
              <a:rPr lang="en-US" sz="1800" b="1" dirty="0" smtClean="0">
                <a:effectLst/>
                <a:cs typeface="JasmineUPC" pitchFamily="18" charset="-34"/>
              </a:rPr>
              <a:t/>
            </a:r>
            <a:br>
              <a:rPr lang="en-US" sz="1800" b="1" dirty="0" smtClean="0">
                <a:effectLst/>
                <a:cs typeface="JasmineUPC" pitchFamily="18" charset="-34"/>
              </a:rPr>
            </a:br>
            <a:endParaRPr lang="th-TH" sz="1800" b="1" dirty="0" smtClean="0">
              <a:effectLst/>
              <a:cs typeface="Jasmine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๓๙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1"/>
          </p:nvPr>
        </p:nvSpPr>
        <p:spPr>
          <a:xfrm>
            <a:off x="1066800" y="609600"/>
            <a:ext cx="8077200" cy="5748358"/>
          </a:xfrm>
        </p:spPr>
        <p:txBody>
          <a:bodyPr/>
          <a:lstStyle/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b="1" dirty="0" smtClean="0">
                <a:solidFill>
                  <a:srgbClr val="0808D8"/>
                </a:solidFill>
                <a:cs typeface="JasmineUPC" pitchFamily="18" charset="-34"/>
              </a:rPr>
              <a:t>     </a:t>
            </a:r>
            <a:r>
              <a:rPr lang="th-TH" b="1" dirty="0" smtClean="0">
                <a:solidFill>
                  <a:srgbClr val="009900"/>
                </a:solidFill>
                <a:cs typeface="JasmineUPC" pitchFamily="18" charset="-34"/>
              </a:rPr>
              <a:t>คุณสมบัติและบทบาทผู้นำที่ดี</a:t>
            </a:r>
            <a:r>
              <a:rPr lang="en-US" sz="2400" b="1" dirty="0" smtClean="0">
                <a:solidFill>
                  <a:srgbClr val="009900"/>
                </a:solidFill>
                <a:cs typeface="JasmineUPC" pitchFamily="18" charset="-34"/>
              </a:rPr>
              <a:t> </a:t>
            </a:r>
            <a:r>
              <a:rPr lang="th-TH" sz="2400" b="1" dirty="0" smtClean="0">
                <a:solidFill>
                  <a:srgbClr val="009900"/>
                </a:solidFill>
                <a:cs typeface="JasmineUPC" pitchFamily="18" charset="-34"/>
              </a:rPr>
              <a:t> </a:t>
            </a:r>
            <a:r>
              <a:rPr lang="th-TH" sz="2200" dirty="0" smtClean="0">
                <a:solidFill>
                  <a:srgbClr val="009900"/>
                </a:solidFill>
                <a:cs typeface="JasmineUPC" pitchFamily="18" charset="-34"/>
              </a:rPr>
              <a:t>(หน้า ๒๑)</a:t>
            </a:r>
            <a:r>
              <a:rPr lang="th-TH" sz="2400" b="1" dirty="0" smtClean="0">
                <a:solidFill>
                  <a:srgbClr val="009900"/>
                </a:solidFill>
                <a:cs typeface="JasmineUPC" pitchFamily="18" charset="-34"/>
              </a:rPr>
              <a:t>  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2400" b="1" dirty="0" smtClean="0">
                <a:cs typeface="JasmineUPC" pitchFamily="18" charset="-34"/>
              </a:rPr>
              <a:t>       -</a:t>
            </a:r>
            <a:r>
              <a:rPr lang="th-TH" sz="2800" b="1" dirty="0" smtClean="0">
                <a:cs typeface="JasmineUPC" pitchFamily="18" charset="-34"/>
              </a:rPr>
              <a:t> คุณเป็นผู้นำระดับไหน ผู้นำอยากได้อะไรในชีวิต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1000" b="1" dirty="0" smtClean="0">
                <a:cs typeface="JasmineUPC" pitchFamily="18" charset="-34"/>
              </a:rPr>
              <a:t> </a:t>
            </a:r>
            <a:r>
              <a:rPr lang="th-TH" sz="2400" b="1" dirty="0" smtClean="0">
                <a:cs typeface="JasmineUPC" pitchFamily="18" charset="-34"/>
              </a:rPr>
              <a:t>         ต้องพัฒนาตนเองให้เป็น   </a:t>
            </a:r>
            <a:r>
              <a:rPr lang="th-TH" sz="2800" b="1" dirty="0" smtClean="0">
                <a:solidFill>
                  <a:srgbClr val="0000FF"/>
                </a:solidFill>
                <a:latin typeface="Garamond" pitchFamily="18" charset="0"/>
                <a:cs typeface="JasmineUPC" pitchFamily="18" charset="-34"/>
              </a:rPr>
              <a:t>“</a:t>
            </a:r>
            <a:r>
              <a:rPr lang="th-TH" sz="2800" b="1" dirty="0" smtClean="0">
                <a:solidFill>
                  <a:srgbClr val="0000FF"/>
                </a:solidFill>
                <a:cs typeface="JasmineUPC" pitchFamily="18" charset="-34"/>
              </a:rPr>
              <a:t>พ่อแบบ-แม่แบบ</a:t>
            </a:r>
            <a:r>
              <a:rPr lang="th-TH" sz="2800" b="1" dirty="0" smtClean="0">
                <a:solidFill>
                  <a:srgbClr val="0000FF"/>
                </a:solidFill>
                <a:latin typeface="Garamond" pitchFamily="18" charset="0"/>
                <a:cs typeface="JasmineUPC" pitchFamily="18" charset="-34"/>
              </a:rPr>
              <a:t>”</a:t>
            </a:r>
            <a:r>
              <a:rPr lang="th-TH" sz="2800" b="1" dirty="0" smtClean="0">
                <a:solidFill>
                  <a:srgbClr val="3333FF"/>
                </a:solidFill>
                <a:cs typeface="JasmineUPC" pitchFamily="18" charset="-34"/>
              </a:rPr>
              <a:t>   ที่มีศีล  ๕  มี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2800" b="1" dirty="0" smtClean="0">
                <a:solidFill>
                  <a:srgbClr val="3333FF"/>
                </a:solidFill>
                <a:cs typeface="JasmineUPC" pitchFamily="18" charset="-34"/>
              </a:rPr>
              <a:t>        </a:t>
            </a:r>
            <a:r>
              <a:rPr lang="th-TH" sz="2800" b="1" dirty="0" smtClean="0">
                <a:solidFill>
                  <a:srgbClr val="3333FF"/>
                </a:solidFill>
                <a:latin typeface="Garamond" pitchFamily="18" charset="0"/>
                <a:cs typeface="JasmineUPC" pitchFamily="18" charset="-34"/>
              </a:rPr>
              <a:t>“</a:t>
            </a:r>
            <a:r>
              <a:rPr lang="th-TH" sz="2800" b="1" dirty="0" smtClean="0">
                <a:solidFill>
                  <a:srgbClr val="3333FF"/>
                </a:solidFill>
                <a:cs typeface="JasmineUPC" pitchFamily="18" charset="-34"/>
              </a:rPr>
              <a:t>รักเหนือรัก</a:t>
            </a:r>
            <a:r>
              <a:rPr lang="th-TH" sz="2800" b="1" dirty="0" smtClean="0">
                <a:solidFill>
                  <a:srgbClr val="3333FF"/>
                </a:solidFill>
                <a:latin typeface="Garamond" pitchFamily="18" charset="0"/>
                <a:cs typeface="JasmineUPC" pitchFamily="18" charset="-34"/>
              </a:rPr>
              <a:t>”</a:t>
            </a:r>
            <a:r>
              <a:rPr lang="th-TH" sz="2800" b="1" dirty="0" smtClean="0">
                <a:solidFill>
                  <a:srgbClr val="3333FF"/>
                </a:solidFill>
                <a:cs typeface="JasmineUPC" pitchFamily="18" charset="-34"/>
              </a:rPr>
              <a:t> ให้สังคม </a:t>
            </a:r>
            <a:r>
              <a:rPr lang="th-TH" sz="2400" b="1" dirty="0" smtClean="0">
                <a:cs typeface="JasmineUPC" pitchFamily="18" charset="-34"/>
              </a:rPr>
              <a:t>เช่น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2400" b="1" dirty="0" smtClean="0">
                <a:cs typeface="JasmineUPC" pitchFamily="18" charset="-34"/>
              </a:rPr>
              <a:t>       - ผู้นำต้องเข้าใจ</a:t>
            </a:r>
            <a:r>
              <a:rPr lang="th-TH" sz="1000" b="1" dirty="0" smtClean="0">
                <a:cs typeface="JasmineUPC" pitchFamily="18" charset="-34"/>
              </a:rPr>
              <a:t> </a:t>
            </a:r>
            <a:r>
              <a:rPr lang="th-TH" sz="2400" b="1" dirty="0" smtClean="0">
                <a:cs typeface="JasmineUPC" pitchFamily="18" charset="-34"/>
              </a:rPr>
              <a:t>ศรัทธาเชื่อมั่นและปฏิบัติงานกับชีวิตตามหลักศาสนาที่ตน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2400" b="1" dirty="0" smtClean="0">
                <a:cs typeface="JasmineUPC" pitchFamily="18" charset="-34"/>
              </a:rPr>
              <a:t>          นับถือ   ศาสนาพุทธ  ต้องเชื่อเรื่องกรรม </a:t>
            </a:r>
            <a:r>
              <a:rPr lang="th-TH" sz="2800" b="1" dirty="0" smtClean="0">
                <a:solidFill>
                  <a:srgbClr val="3333FF"/>
                </a:solidFill>
                <a:cs typeface="JasmineUPC" pitchFamily="18" charset="-34"/>
              </a:rPr>
              <a:t>เราต้องการชีวิตแบบไหน</a:t>
            </a:r>
            <a:r>
              <a:rPr lang="en-US" sz="2800" b="1" dirty="0" smtClean="0">
                <a:solidFill>
                  <a:srgbClr val="3333FF"/>
                </a:solidFill>
                <a:cs typeface="JasmineUPC" pitchFamily="18" charset="-34"/>
              </a:rPr>
              <a:t> ?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sz="2800" b="1" dirty="0" smtClean="0">
                <a:solidFill>
                  <a:srgbClr val="3333FF"/>
                </a:solidFill>
                <a:cs typeface="JasmineUPC" pitchFamily="18" charset="-34"/>
              </a:rPr>
              <a:t>       </a:t>
            </a:r>
            <a:r>
              <a:rPr lang="th-TH" sz="2800" b="1" dirty="0" smtClean="0">
                <a:solidFill>
                  <a:srgbClr val="3333FF"/>
                </a:solidFill>
                <a:cs typeface="JasmineUPC" pitchFamily="18" charset="-34"/>
              </a:rPr>
              <a:t>เราต้องสร้างชีวิตแบบนั้น ด้วยมือ (กรรม ๓) ของเราเอง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2400" b="1" dirty="0" smtClean="0">
                <a:cs typeface="JasmineUPC" pitchFamily="18" charset="-34"/>
              </a:rPr>
              <a:t>       - ผู้นำที่ดีต้องเข้าใจ คำบูชาพระรัตนตรัย ต้องยึด </a:t>
            </a:r>
            <a:r>
              <a:rPr lang="th-TH" sz="2800" b="1" dirty="0" smtClean="0">
                <a:solidFill>
                  <a:srgbClr val="3333FF"/>
                </a:solidFill>
                <a:cs typeface="JasmineUPC" pitchFamily="18" charset="-34"/>
              </a:rPr>
              <a:t>พระพุทธ พระธรรม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2800" b="1" dirty="0" smtClean="0">
                <a:solidFill>
                  <a:srgbClr val="3333FF"/>
                </a:solidFill>
                <a:cs typeface="JasmineUPC" pitchFamily="18" charset="-34"/>
              </a:rPr>
              <a:t>        พระสงฆ์ เป็นที่พึ่งหลักของชีวิต 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2400" b="1" dirty="0" smtClean="0">
                <a:cs typeface="JasmineUPC" pitchFamily="18" charset="-34"/>
              </a:rPr>
              <a:t>       - ผู้นำที่ดี </a:t>
            </a:r>
            <a:r>
              <a:rPr lang="th-TH" sz="2800" b="1" dirty="0" smtClean="0">
                <a:solidFill>
                  <a:srgbClr val="3333FF"/>
                </a:solidFill>
                <a:cs typeface="JasmineUPC" pitchFamily="18" charset="-34"/>
              </a:rPr>
              <a:t>ต้องเป็นผู้รับใช้สังคม จะมีพฤติกรรม   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2800" b="1" dirty="0" smtClean="0">
                <a:solidFill>
                  <a:srgbClr val="3333FF"/>
                </a:solidFill>
                <a:cs typeface="JasmineUPC" pitchFamily="18" charset="-34"/>
              </a:rPr>
              <a:t>        สะอาด ขยัน ประหยัด ซื่อสัตย์ เสียสละ และ กตัญญู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2400" b="1" dirty="0" smtClean="0">
                <a:cs typeface="JasmineUPC" pitchFamily="18" charset="-34"/>
              </a:rPr>
              <a:t>       - วิญญาณบุกเบิก </a:t>
            </a:r>
            <a:r>
              <a:rPr lang="th-TH" sz="2800" b="1" dirty="0" smtClean="0">
                <a:solidFill>
                  <a:srgbClr val="3333FF"/>
                </a:solidFill>
                <a:cs typeface="JasmineUPC" pitchFamily="18" charset="-34"/>
              </a:rPr>
              <a:t>เป็นวิญญาณบริสุทธิ์ จะทำงานด้วยความสุข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2400" b="1" dirty="0" smtClean="0">
                <a:cs typeface="JasmineUPC" pitchFamily="18" charset="-34"/>
              </a:rPr>
              <a:t>       - มีความเพียร   ความอดทน  และ </a:t>
            </a:r>
            <a:r>
              <a:rPr lang="th-TH" sz="2800" b="1" dirty="0" smtClean="0">
                <a:solidFill>
                  <a:srgbClr val="3333FF"/>
                </a:solidFill>
                <a:cs typeface="JasmineUPC" pitchFamily="18" charset="-34"/>
              </a:rPr>
              <a:t>ต้องอดทนต่อผู้ตามที่ไม่เก่ง</a:t>
            </a:r>
          </a:p>
          <a:p>
            <a:pPr marL="69215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th-TH" sz="2400" b="1" dirty="0" smtClean="0">
                <a:cs typeface="JasmineUPC" pitchFamily="18" charset="-34"/>
              </a:rPr>
              <a:t>                        </a:t>
            </a:r>
            <a:endParaRPr lang="en-US" sz="2400" b="1" dirty="0" smtClean="0">
              <a:cs typeface="Jasmine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๔๐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41987" name="Rectangle 2"/>
          <p:cNvSpPr>
            <a:spLocks noGrp="1"/>
          </p:cNvSpPr>
          <p:nvPr>
            <p:ph type="title"/>
          </p:nvPr>
        </p:nvSpPr>
        <p:spPr bwMode="auto">
          <a:xfrm>
            <a:off x="1295400" y="742976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th-TH" sz="39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กลวิธีการทำงานกับชีวิตร่วมกับบุคคลอื่น </a:t>
            </a:r>
            <a:br>
              <a:rPr lang="th-TH" sz="39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</a:br>
            <a:r>
              <a:rPr lang="th-TH" sz="39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หรือทำงานเป็นคณะ</a:t>
            </a:r>
            <a:r>
              <a:rPr lang="th-TH" sz="3900" b="1" dirty="0" smtClean="0">
                <a:effectLst/>
                <a:cs typeface="JasmineUPC" pitchFamily="18" charset="-34"/>
              </a:rPr>
              <a:t> </a:t>
            </a:r>
            <a:endParaRPr lang="th-TH" sz="2400" b="1" dirty="0" smtClean="0">
              <a:solidFill>
                <a:schemeClr val="tx1"/>
              </a:solidFill>
              <a:effectLst/>
              <a:cs typeface="JasmineUPC" pitchFamily="18" charset="-34"/>
            </a:endParaRPr>
          </a:p>
        </p:txBody>
      </p:sp>
      <p:sp>
        <p:nvSpPr>
          <p:cNvPr id="47108" name="Rectangle 3"/>
          <p:cNvSpPr>
            <a:spLocks noGrp="1"/>
          </p:cNvSpPr>
          <p:nvPr>
            <p:ph type="body" idx="1"/>
          </p:nvPr>
        </p:nvSpPr>
        <p:spPr>
          <a:xfrm>
            <a:off x="990600" y="2038376"/>
            <a:ext cx="8001000" cy="3890954"/>
          </a:xfrm>
          <a:solidFill>
            <a:srgbClr val="FFFFFF">
              <a:alpha val="0"/>
            </a:srgbClr>
          </a:solidFill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th-TH" b="1" dirty="0" smtClean="0">
                <a:solidFill>
                  <a:srgbClr val="0000FF"/>
                </a:solidFill>
                <a:cs typeface="JasmineUPC" pitchFamily="18" charset="-34"/>
              </a:rPr>
              <a:t>   </a:t>
            </a:r>
            <a:r>
              <a:rPr lang="th-TH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แต่ละบุคคลต้องฝึกจิตตนให้ได้ว่า  งานนั้นเป็นงานของเราและครอบครัว  เรามีส่วนริเริ่ม บุกเบิก สร้างสรรค์ พัฒนางาน</a:t>
            </a:r>
            <a:r>
              <a:rPr lang="en-US" sz="1000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 </a:t>
            </a:r>
            <a:r>
              <a:rPr lang="en-US" sz="2800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(sense of belonging)</a:t>
            </a:r>
            <a:r>
              <a:rPr lang="th-TH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 เราและครอบครัวมีส่วนร่วมได้เสียกับผลของงานนั้น </a:t>
            </a:r>
            <a:r>
              <a:rPr lang="en-US" sz="2800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(sense of participation)</a:t>
            </a:r>
            <a:r>
              <a:rPr lang="th-TH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 ต้องสานสายใยการทำงานด้วยคุณธรรม </a:t>
            </a:r>
            <a:r>
              <a:rPr lang="th-TH" sz="1000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 </a:t>
            </a:r>
            <a:r>
              <a:rPr lang="th-TH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“รักเหนือรัก” </a:t>
            </a:r>
            <a:r>
              <a:rPr lang="th-TH" sz="1000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 </a:t>
            </a:r>
            <a:r>
              <a:rPr lang="th-TH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ต่อกัน และงานนั้นต้องเป็น</a:t>
            </a:r>
            <a:r>
              <a:rPr lang="th-TH" b="1" dirty="0" err="1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สัมมาทิฏฐิ</a:t>
            </a:r>
            <a:r>
              <a:rPr lang="th-TH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 และ เดินตามมรรคมีองค์</a:t>
            </a:r>
            <a:r>
              <a:rPr lang="th-TH" sz="1600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 </a:t>
            </a:r>
            <a:r>
              <a:rPr lang="th-TH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๘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  </a:t>
            </a:r>
            <a:r>
              <a:rPr lang="th-TH" sz="1600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 </a:t>
            </a:r>
            <a:r>
              <a:rPr lang="th-TH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ในระดับ  ศีล ๕   </a:t>
            </a:r>
            <a:r>
              <a:rPr lang="th-TH" sz="1600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 </a:t>
            </a:r>
            <a:r>
              <a:rPr lang="th-TH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ของพระพุทธเจ้า   หรือธรรมะขั้นพื้นฐาน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b="1" dirty="0" smtClean="0">
                <a:solidFill>
                  <a:srgbClr val="CC00FF"/>
                </a:solidFill>
                <a:latin typeface="Garamond" pitchFamily="18" charset="0"/>
                <a:cs typeface="JasmineUPC" pitchFamily="18" charset="-34"/>
              </a:rPr>
              <a:t>   ทุกศาสนา  </a:t>
            </a:r>
          </a:p>
          <a:p>
            <a:pPr eaLnBrk="1" hangingPunct="1">
              <a:buFont typeface="Wingdings 2" pitchFamily="18" charset="2"/>
              <a:buNone/>
            </a:pPr>
            <a:endParaRPr lang="th-TH" b="1" dirty="0" smtClean="0">
              <a:solidFill>
                <a:srgbClr val="CC00FF"/>
              </a:solidFill>
              <a:latin typeface="Garamond" pitchFamily="18" charset="0"/>
              <a:cs typeface="Jasmine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๔๑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48131" name="Rectangle 2"/>
          <p:cNvSpPr>
            <a:spLocks noGrp="1"/>
          </p:cNvSpPr>
          <p:nvPr>
            <p:ph type="title"/>
          </p:nvPr>
        </p:nvSpPr>
        <p:spPr bwMode="auto">
          <a:xfrm>
            <a:off x="785786" y="142852"/>
            <a:ext cx="8358214" cy="2643182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742950" indent="-742950" eaLnBrk="1" hangingPunct="1"/>
            <a:r>
              <a:rPr lang="th-TH" sz="3200" b="1" dirty="0" smtClean="0">
                <a:solidFill>
                  <a:srgbClr val="15CB40"/>
                </a:solidFill>
                <a:effectLst/>
                <a:cs typeface="JasmineUPC" pitchFamily="18" charset="-34"/>
              </a:rPr>
              <a:t>   </a:t>
            </a:r>
            <a:r>
              <a:rPr lang="th-TH" sz="32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๕. หลุมพรางชีวิต</a:t>
            </a:r>
            <a:r>
              <a:rPr lang="th-TH" sz="36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 </a:t>
            </a:r>
            <a:r>
              <a:rPr lang="th-TH" sz="2200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(หน้า ๕๕-๗๒)</a:t>
            </a:r>
            <a:r>
              <a:rPr lang="th-TH" sz="36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  <a:t>                    </a:t>
            </a:r>
            <a:br>
              <a:rPr lang="th-TH" sz="36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</a:br>
            <a:r>
              <a:rPr lang="th-TH" sz="28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  <a:t>รู้จักหลุมพรางชีวิต และนำบทสวดมนต์แปลประยุกต์ใช้ในระดับ</a:t>
            </a:r>
            <a:br>
              <a:rPr lang="th-TH" sz="28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</a:br>
            <a:r>
              <a:rPr lang="th-TH" sz="2800" b="1" dirty="0" smtClean="0">
                <a:solidFill>
                  <a:srgbClr val="0808D8"/>
                </a:solidFill>
                <a:effectLst/>
                <a:cs typeface="JasmineUPC" pitchFamily="18" charset="-34"/>
              </a:rPr>
              <a:t>ศีล ๕   ปฏิบัติเพื่อขึ้นจากหลุมพรางชีวิต    และแก้ทุกปัญหาให้ตนเอง  ครอบครัว  สังคม  และประเทศชาติ  มี  ๔  หลุมพราง ดังนี้</a:t>
            </a:r>
          </a:p>
        </p:txBody>
      </p:sp>
      <p:sp>
        <p:nvSpPr>
          <p:cNvPr id="48132" name="Rectangle 3"/>
          <p:cNvSpPr>
            <a:spLocks noGrp="1"/>
          </p:cNvSpPr>
          <p:nvPr>
            <p:ph type="body" idx="1"/>
          </p:nvPr>
        </p:nvSpPr>
        <p:spPr>
          <a:xfrm>
            <a:off x="1295400" y="2428852"/>
            <a:ext cx="7848600" cy="4000544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th-TH" dirty="0" smtClean="0"/>
              <a:t>  </a:t>
            </a:r>
            <a:r>
              <a:rPr lang="th-TH" b="1" dirty="0" smtClean="0">
                <a:cs typeface="JasmineUPC" pitchFamily="18" charset="-34"/>
              </a:rPr>
              <a:t>๑. อบายมุข</a:t>
            </a:r>
            <a:r>
              <a:rPr lang="th-TH" sz="1600" b="1" dirty="0" smtClean="0">
                <a:cs typeface="JasmineUPC" pitchFamily="18" charset="-34"/>
              </a:rPr>
              <a:t>  </a:t>
            </a:r>
            <a:r>
              <a:rPr lang="th-TH" b="1" dirty="0" smtClean="0">
                <a:cs typeface="JasmineUPC" pitchFamily="18" charset="-34"/>
              </a:rPr>
              <a:t>แบ่งเป็น</a:t>
            </a:r>
            <a:r>
              <a:rPr lang="th-TH" sz="1600" b="1" dirty="0" smtClean="0">
                <a:cs typeface="JasmineUPC" pitchFamily="18" charset="-34"/>
              </a:rPr>
              <a:t> </a:t>
            </a:r>
            <a:r>
              <a:rPr lang="th-TH" b="1" dirty="0" smtClean="0">
                <a:cs typeface="JasmineUPC" pitchFamily="18" charset="-34"/>
              </a:rPr>
              <a:t>๒</a:t>
            </a:r>
            <a:r>
              <a:rPr lang="th-TH" sz="1600" b="1" dirty="0" smtClean="0">
                <a:cs typeface="JasmineUPC" pitchFamily="18" charset="-34"/>
              </a:rPr>
              <a:t> </a:t>
            </a:r>
            <a:r>
              <a:rPr lang="th-TH" b="1" dirty="0" smtClean="0">
                <a:cs typeface="JasmineUPC" pitchFamily="18" charset="-34"/>
              </a:rPr>
              <a:t>หมวด</a:t>
            </a:r>
            <a:r>
              <a:rPr lang="th-TH" sz="1600" b="1" dirty="0" smtClean="0">
                <a:cs typeface="JasmineUPC" pitchFamily="18" charset="-34"/>
              </a:rPr>
              <a:t> </a:t>
            </a:r>
            <a:r>
              <a:rPr lang="th-TH" b="1" dirty="0" smtClean="0">
                <a:cs typeface="JasmineUPC" pitchFamily="18" charset="-34"/>
              </a:rPr>
              <a:t>อบายมุข</a:t>
            </a:r>
            <a:r>
              <a:rPr lang="th-TH" sz="1600" b="1" dirty="0" smtClean="0">
                <a:cs typeface="JasmineUPC" pitchFamily="18" charset="-34"/>
              </a:rPr>
              <a:t> </a:t>
            </a:r>
            <a:r>
              <a:rPr lang="th-TH" b="1" dirty="0" smtClean="0">
                <a:cs typeface="JasmineUPC" pitchFamily="18" charset="-34"/>
              </a:rPr>
              <a:t>๔</a:t>
            </a:r>
            <a:r>
              <a:rPr lang="th-TH" sz="1600" b="1" dirty="0" smtClean="0">
                <a:cs typeface="JasmineUPC" pitchFamily="18" charset="-34"/>
              </a:rPr>
              <a:t> </a:t>
            </a:r>
            <a:r>
              <a:rPr lang="th-TH" b="1" dirty="0" smtClean="0">
                <a:cs typeface="JasmineUPC" pitchFamily="18" charset="-34"/>
              </a:rPr>
              <a:t>และอบายมุข</a:t>
            </a:r>
            <a:r>
              <a:rPr lang="th-TH" sz="1600" b="1" dirty="0" smtClean="0">
                <a:cs typeface="JasmineUPC" pitchFamily="18" charset="-34"/>
              </a:rPr>
              <a:t> </a:t>
            </a:r>
            <a:r>
              <a:rPr lang="th-TH" b="1" dirty="0" smtClean="0">
                <a:cs typeface="JasmineUPC" pitchFamily="18" charset="-34"/>
              </a:rPr>
              <a:t>๖ 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b="1" dirty="0" smtClean="0">
                <a:cs typeface="JasmineUPC" pitchFamily="18" charset="-34"/>
              </a:rPr>
              <a:t>  ๒. การฟุ้งเฟ้อ ฟุ่มเฟือย เป็นทาสวัตถุ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b="1" dirty="0" smtClean="0">
                <a:cs typeface="JasmineUPC" pitchFamily="18" charset="-34"/>
              </a:rPr>
              <a:t>  ๓. ค่านิยม รสนิยมสูงกว่ารายได้ 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b="1" dirty="0" smtClean="0">
                <a:cs typeface="JasmineUPC" pitchFamily="18" charset="-34"/>
              </a:rPr>
              <a:t>  ๔. การขาดวินัย</a:t>
            </a:r>
            <a:r>
              <a:rPr lang="th-TH" sz="1600" b="1" dirty="0" smtClean="0">
                <a:cs typeface="JasmineUPC" pitchFamily="18" charset="-34"/>
              </a:rPr>
              <a:t> </a:t>
            </a:r>
            <a:r>
              <a:rPr lang="th-TH" b="1" dirty="0" smtClean="0">
                <a:cs typeface="JasmineUPC" pitchFamily="18" charset="-34"/>
              </a:rPr>
              <a:t>ในเรื่องการรับประทานอาหารหลายมื้อ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b="1" dirty="0" smtClean="0">
                <a:cs typeface="JasmineUPC" pitchFamily="18" charset="-34"/>
              </a:rPr>
              <a:t>     </a:t>
            </a:r>
            <a:r>
              <a:rPr lang="th-TH" sz="1600" b="1" dirty="0" smtClean="0">
                <a:cs typeface="JasmineUPC" pitchFamily="18" charset="-34"/>
              </a:rPr>
              <a:t> </a:t>
            </a:r>
            <a:r>
              <a:rPr lang="th-TH" b="1" dirty="0" smtClean="0">
                <a:cs typeface="JasmineUPC" pitchFamily="18" charset="-34"/>
              </a:rPr>
              <a:t>การพูด  </a:t>
            </a:r>
            <a:r>
              <a:rPr lang="th-TH" sz="1600" b="1" dirty="0" smtClean="0">
                <a:cs typeface="JasmineUPC" pitchFamily="18" charset="-34"/>
              </a:rPr>
              <a:t> </a:t>
            </a:r>
            <a:r>
              <a:rPr lang="th-TH" b="1" dirty="0" smtClean="0">
                <a:cs typeface="JasmineUPC" pitchFamily="18" charset="-34"/>
              </a:rPr>
              <a:t>การเป็นอยู่  การคิด พูด ทำ เป็น</a:t>
            </a:r>
            <a:r>
              <a:rPr lang="th-TH" b="1" dirty="0" err="1" smtClean="0">
                <a:cs typeface="JasmineUPC" pitchFamily="18" charset="-34"/>
              </a:rPr>
              <a:t>มิจฉาทิฏฐิ</a:t>
            </a:r>
            <a:endParaRPr lang="th-TH" b="1" dirty="0" smtClean="0">
              <a:cs typeface="JasmineUPC" pitchFamily="18" charset="-34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th-TH" dirty="0" smtClean="0">
                <a:solidFill>
                  <a:srgbClr val="FF3300"/>
                </a:solidFill>
                <a:cs typeface="JasmineUPC" pitchFamily="18" charset="-34"/>
              </a:rPr>
              <a:t>  </a:t>
            </a:r>
            <a:r>
              <a:rPr lang="th-TH" sz="1600" dirty="0" smtClean="0">
                <a:solidFill>
                  <a:srgbClr val="FF3300"/>
                </a:solidFill>
                <a:cs typeface="JasmineUPC" pitchFamily="18" charset="-34"/>
              </a:rPr>
              <a:t> </a:t>
            </a:r>
            <a:r>
              <a:rPr lang="th-TH" sz="3000" b="1" dirty="0" smtClean="0">
                <a:solidFill>
                  <a:srgbClr val="FF3300"/>
                </a:solidFill>
                <a:cs typeface="JasmineUPC" pitchFamily="18" charset="-34"/>
              </a:rPr>
              <a:t>บุคคลที่ตกอยู่ในหลุมพราง </a:t>
            </a:r>
            <a:r>
              <a:rPr lang="th-TH" sz="1600" b="1" dirty="0" smtClean="0">
                <a:solidFill>
                  <a:srgbClr val="FF3300"/>
                </a:solidFill>
                <a:cs typeface="JasmineUPC" pitchFamily="18" charset="-34"/>
              </a:rPr>
              <a:t>  </a:t>
            </a:r>
            <a:r>
              <a:rPr lang="th-TH" sz="3000" b="1" dirty="0" smtClean="0">
                <a:solidFill>
                  <a:srgbClr val="FF3300"/>
                </a:solidFill>
                <a:cs typeface="JasmineUPC" pitchFamily="18" charset="-34"/>
              </a:rPr>
              <a:t>เป็นนักล่าเหยื่อ  </a:t>
            </a:r>
            <a:r>
              <a:rPr lang="th-TH" sz="1600" b="1" dirty="0" smtClean="0">
                <a:solidFill>
                  <a:srgbClr val="FF3300"/>
                </a:solidFill>
                <a:cs typeface="JasmineUPC" pitchFamily="18" charset="-34"/>
              </a:rPr>
              <a:t> </a:t>
            </a:r>
            <a:r>
              <a:rPr lang="th-TH" sz="3000" b="1" dirty="0" smtClean="0">
                <a:solidFill>
                  <a:srgbClr val="FF3300"/>
                </a:solidFill>
                <a:cs typeface="JasmineUPC" pitchFamily="18" charset="-34"/>
              </a:rPr>
              <a:t>และเป็นเหยื่อ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sz="3000" dirty="0" smtClean="0">
                <a:solidFill>
                  <a:srgbClr val="FF3300"/>
                </a:solidFill>
                <a:cs typeface="JasmineUPC" pitchFamily="18" charset="-34"/>
              </a:rPr>
              <a:t>  </a:t>
            </a:r>
            <a:r>
              <a:rPr lang="th-TH" sz="1600" dirty="0" smtClean="0">
                <a:solidFill>
                  <a:srgbClr val="FF3300"/>
                </a:solidFill>
                <a:cs typeface="JasmineUPC" pitchFamily="18" charset="-34"/>
              </a:rPr>
              <a:t> </a:t>
            </a:r>
            <a:r>
              <a:rPr lang="th-TH" sz="3000" b="1" dirty="0" smtClean="0">
                <a:solidFill>
                  <a:srgbClr val="FF3300"/>
                </a:solidFill>
                <a:cs typeface="JasmineUPC" pitchFamily="18" charset="-34"/>
              </a:rPr>
              <a:t>สุดท้าย บุคคลที่เป็นเหยื่อจะป่วย นักล่าเหยื่อจะชดใช้กรรม</a:t>
            </a:r>
            <a:r>
              <a:rPr lang="th-TH" sz="3000" b="1" dirty="0" smtClean="0">
                <a:cs typeface="JasmineUPC" pitchFamily="18" charset="-34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๔๒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1143000" y="914400"/>
            <a:ext cx="7620000" cy="48006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th-TH" sz="4000" b="1" smtClean="0">
                <a:cs typeface="JasmineUPC" pitchFamily="18" charset="-34"/>
              </a:rPr>
              <a:t> </a:t>
            </a:r>
            <a:r>
              <a:rPr lang="th-TH" sz="4400" b="1" smtClean="0">
                <a:solidFill>
                  <a:srgbClr val="449C4E"/>
                </a:solidFill>
                <a:cs typeface="JasmineUPC" pitchFamily="18" charset="-34"/>
              </a:rPr>
              <a:t>บทสวดมนต์แปล ในระดับ ศีล ๕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th-TH" sz="4000" b="1" smtClean="0">
                <a:cs typeface="JasmineUPC" pitchFamily="18" charset="-34"/>
              </a:rPr>
              <a:t> ถ้าผู้บริหาร และทุกคนนำไปปฏิบัติ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th-TH" sz="4000" b="1" smtClean="0">
                <a:cs typeface="JasmineUPC" pitchFamily="18" charset="-34"/>
              </a:rPr>
              <a:t>จะมีความสุข</a:t>
            </a:r>
            <a:r>
              <a:rPr lang="th-TH" sz="2400" b="1" smtClean="0">
                <a:cs typeface="JasmineUPC" pitchFamily="18" charset="-34"/>
              </a:rPr>
              <a:t> </a:t>
            </a:r>
            <a:r>
              <a:rPr lang="th-TH" sz="4000" b="1" smtClean="0">
                <a:cs typeface="JasmineUPC" pitchFamily="18" charset="-34"/>
              </a:rPr>
              <a:t>ไม่เครียด</a:t>
            </a:r>
            <a:r>
              <a:rPr lang="th-TH" sz="2400" b="1" smtClean="0">
                <a:cs typeface="JasmineUPC" pitchFamily="18" charset="-34"/>
              </a:rPr>
              <a:t> </a:t>
            </a:r>
            <a:r>
              <a:rPr lang="th-TH" sz="4000" b="1" smtClean="0">
                <a:cs typeface="JasmineUPC" pitchFamily="18" charset="-34"/>
              </a:rPr>
              <a:t>ไม่เจ็บป่วย</a:t>
            </a:r>
            <a:r>
              <a:rPr lang="th-TH" sz="2400" b="1" smtClean="0">
                <a:cs typeface="JasmineUPC" pitchFamily="18" charset="-34"/>
              </a:rPr>
              <a:t> </a:t>
            </a:r>
            <a:r>
              <a:rPr lang="th-TH" sz="4000" b="1" smtClean="0">
                <a:cs typeface="JasmineUPC" pitchFamily="18" charset="-34"/>
              </a:rPr>
              <a:t>อายุยืนยาว และ สามารถพัฒนาตน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th-TH" sz="4000" b="1" smtClean="0">
                <a:cs typeface="JasmineUPC" pitchFamily="18" charset="-34"/>
              </a:rPr>
              <a:t>    จากระดับ </a:t>
            </a:r>
            <a:r>
              <a:rPr lang="th-TH" sz="4000" b="1" smtClean="0">
                <a:solidFill>
                  <a:srgbClr val="FF3300"/>
                </a:solidFill>
                <a:cs typeface="JasmineUPC" pitchFamily="18" charset="-34"/>
              </a:rPr>
              <a:t>ปุถุชน</a:t>
            </a:r>
            <a:r>
              <a:rPr lang="th-TH" sz="4000" b="1" smtClean="0">
                <a:cs typeface="JasmineUPC" pitchFamily="18" charset="-34"/>
              </a:rPr>
              <a:t> เป็นระดับ </a:t>
            </a:r>
            <a:r>
              <a:rPr lang="th-TH" sz="4000" b="1" smtClean="0">
                <a:solidFill>
                  <a:srgbClr val="0808D8"/>
                </a:solidFill>
                <a:cs typeface="JasmineUPC" pitchFamily="18" charset="-34"/>
              </a:rPr>
              <a:t>กัลยาณชน</a:t>
            </a:r>
            <a:r>
              <a:rPr lang="th-TH" sz="4000" b="1" smtClean="0">
                <a:cs typeface="JasmineUPC" pitchFamily="18" charset="-34"/>
              </a:rPr>
              <a:t> จนถึงระดับ </a:t>
            </a:r>
            <a:r>
              <a:rPr lang="th-TH" sz="4000" b="1" smtClean="0">
                <a:solidFill>
                  <a:srgbClr val="3333FF"/>
                </a:solidFill>
                <a:cs typeface="JasmineUPC" pitchFamily="18" charset="-34"/>
              </a:rPr>
              <a:t>อริยชน ขั้นต้น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th-TH" sz="4000" b="1" smtClean="0">
                <a:solidFill>
                  <a:srgbClr val="3333FF"/>
                </a:solidFill>
                <a:cs typeface="JasmineUPC" pitchFamily="18" charset="-34"/>
              </a:rPr>
              <a:t>โสดาปัตติมรรค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๔๓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50179" name="Rectangle 2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848600" cy="792162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th-TH" sz="3200" b="1" smtClean="0">
                <a:solidFill>
                  <a:srgbClr val="449C4E"/>
                </a:solidFill>
                <a:effectLst/>
                <a:cs typeface="JasmineUPC" pitchFamily="18" charset="-34"/>
              </a:rPr>
              <a:t>๖. การรื้อปรับระบบ หรือวิธีการปฏิบัติให้ได้ผลตามหลักสูตร</a:t>
            </a:r>
          </a:p>
        </p:txBody>
      </p:sp>
      <p:sp>
        <p:nvSpPr>
          <p:cNvPr id="50180" name="Rectangle 3"/>
          <p:cNvSpPr>
            <a:spLocks noGrp="1"/>
          </p:cNvSpPr>
          <p:nvPr>
            <p:ph type="body" idx="1"/>
          </p:nvPr>
        </p:nvSpPr>
        <p:spPr>
          <a:xfrm>
            <a:off x="1066800" y="914400"/>
            <a:ext cx="7924800" cy="5638800"/>
          </a:xfrm>
        </p:spPr>
        <p:txBody>
          <a:bodyPr/>
          <a:lstStyle/>
          <a:p>
            <a:pPr marL="692150" indent="-609600" eaLnBrk="1" hangingPunct="1">
              <a:buFont typeface="Wingdings 2" pitchFamily="18" charset="2"/>
              <a:buNone/>
            </a:pPr>
            <a:r>
              <a:rPr lang="th-TH" sz="2400" b="1" dirty="0" smtClean="0">
                <a:solidFill>
                  <a:schemeClr val="accent1"/>
                </a:solidFill>
                <a:cs typeface="JasmineUPC" pitchFamily="18" charset="-34"/>
              </a:rPr>
              <a:t>ควรปฏิบัติเป็นขั้นตอน ดังนี้</a:t>
            </a:r>
          </a:p>
          <a:p>
            <a:pPr marL="692150" indent="-609600" eaLnBrk="1" hangingPunct="1">
              <a:buFont typeface="Wingdings 2" pitchFamily="18" charset="2"/>
              <a:buNone/>
            </a:pPr>
            <a:r>
              <a:rPr lang="th-TH" sz="2800" b="1" dirty="0" smtClean="0">
                <a:cs typeface="JasmineUPC" pitchFamily="18" charset="-34"/>
              </a:rPr>
              <a:t>๑. ชัดเจนคุณสมบัติพระพุทธเจ้า</a:t>
            </a:r>
            <a:r>
              <a:rPr lang="th-TH" sz="1400" b="1" dirty="0" smtClean="0">
                <a:cs typeface="JasmineUPC" pitchFamily="18" charset="-34"/>
              </a:rPr>
              <a:t>   </a:t>
            </a:r>
            <a:r>
              <a:rPr lang="th-TH" sz="2800" b="1" dirty="0" smtClean="0">
                <a:cs typeface="JasmineUPC" pitchFamily="18" charset="-34"/>
              </a:rPr>
              <a:t>ศาสนาพุทธเป็นศาสนาแห่งกรรม</a:t>
            </a:r>
          </a:p>
          <a:p>
            <a:pPr marL="692150" indent="-609600" eaLnBrk="1" hangingPunct="1">
              <a:buFont typeface="Wingdings 2" pitchFamily="18" charset="2"/>
              <a:buNone/>
            </a:pPr>
            <a:r>
              <a:rPr lang="th-TH" sz="2800" b="1" dirty="0" smtClean="0">
                <a:cs typeface="JasmineUPC" pitchFamily="18" charset="-34"/>
              </a:rPr>
              <a:t>๒. ตนเพลินในเรื่องอะไร </a:t>
            </a:r>
            <a:r>
              <a:rPr lang="th-TH" sz="2200" dirty="0" smtClean="0">
                <a:solidFill>
                  <a:srgbClr val="009900"/>
                </a:solidFill>
                <a:cs typeface="JasmineUPC" pitchFamily="18" charset="-34"/>
              </a:rPr>
              <a:t>(หน้า ๓๙)</a:t>
            </a:r>
          </a:p>
          <a:p>
            <a:pPr marL="692150" indent="-609600" eaLnBrk="1" hangingPunct="1">
              <a:buFont typeface="Wingdings 2" pitchFamily="18" charset="2"/>
              <a:buNone/>
            </a:pPr>
            <a:r>
              <a:rPr lang="th-TH" sz="2800" b="1" dirty="0" smtClean="0">
                <a:cs typeface="JasmineUPC" pitchFamily="18" charset="-34"/>
              </a:rPr>
              <a:t>๓. ตนและครอบครัวมีปัญหาอยู่ในข้อไหน </a:t>
            </a:r>
            <a:r>
              <a:rPr lang="th-TH" sz="2200" dirty="0" smtClean="0">
                <a:solidFill>
                  <a:srgbClr val="009900"/>
                </a:solidFill>
                <a:cs typeface="JasmineUPC" pitchFamily="18" charset="-34"/>
              </a:rPr>
              <a:t>(หน้า ๒๐)</a:t>
            </a:r>
          </a:p>
          <a:p>
            <a:pPr marL="692150" indent="-609600" eaLnBrk="1" hangingPunct="1">
              <a:buFont typeface="Wingdings 2" pitchFamily="18" charset="2"/>
              <a:buNone/>
            </a:pPr>
            <a:r>
              <a:rPr lang="th-TH" sz="2800" b="1" dirty="0" smtClean="0">
                <a:cs typeface="JasmineUPC" pitchFamily="18" charset="-34"/>
              </a:rPr>
              <a:t>๔. รู้จักตนเอง วิเคราะห์ตนเอง เป็นบุคคลชนิดไหน </a:t>
            </a:r>
            <a:r>
              <a:rPr lang="th-TH" sz="2200" dirty="0" smtClean="0">
                <a:solidFill>
                  <a:srgbClr val="009900"/>
                </a:solidFill>
                <a:cs typeface="JasmineUPC" pitchFamily="18" charset="-34"/>
              </a:rPr>
              <a:t>(หน้า ๔๓-๔๘)</a:t>
            </a:r>
          </a:p>
          <a:p>
            <a:pPr marL="692150" indent="-609600" eaLnBrk="1" hangingPunct="1">
              <a:buFont typeface="Wingdings 2" pitchFamily="18" charset="2"/>
              <a:buNone/>
            </a:pPr>
            <a:r>
              <a:rPr lang="th-TH" sz="2800" b="1" dirty="0" smtClean="0">
                <a:cs typeface="JasmineUPC" pitchFamily="18" charset="-34"/>
              </a:rPr>
              <a:t>๕. กลวิธีการดำเนินงาน (เฉพาะบุคคล)  โดยมี </a:t>
            </a:r>
            <a:r>
              <a:rPr lang="th-TH" sz="2800" b="1" dirty="0" smtClean="0">
                <a:latin typeface="Garamond" pitchFamily="18" charset="0"/>
                <a:cs typeface="JasmineUPC" pitchFamily="18" charset="-34"/>
              </a:rPr>
              <a:t>“</a:t>
            </a:r>
            <a:r>
              <a:rPr lang="th-TH" sz="2800" b="1" dirty="0" smtClean="0">
                <a:cs typeface="JasmineUPC" pitchFamily="18" charset="-34"/>
              </a:rPr>
              <a:t>รักเหนือรัก</a:t>
            </a:r>
            <a:r>
              <a:rPr lang="th-TH" sz="2800" b="1" dirty="0" smtClean="0">
                <a:latin typeface="Garamond" pitchFamily="18" charset="0"/>
                <a:cs typeface="JasmineUPC" pitchFamily="18" charset="-34"/>
              </a:rPr>
              <a:t>”</a:t>
            </a:r>
            <a:r>
              <a:rPr lang="th-TH" sz="2800" b="1" dirty="0" smtClean="0">
                <a:cs typeface="JasmineUPC" pitchFamily="18" charset="-34"/>
              </a:rPr>
              <a:t> เป็น</a:t>
            </a:r>
          </a:p>
          <a:p>
            <a:pPr marL="692150" indent="-609600" eaLnBrk="1" hangingPunct="1">
              <a:buFont typeface="Wingdings 2" pitchFamily="18" charset="2"/>
              <a:buNone/>
            </a:pPr>
            <a:r>
              <a:rPr lang="th-TH" sz="1000" b="1" dirty="0" smtClean="0">
                <a:cs typeface="JasmineUPC" pitchFamily="18" charset="-34"/>
              </a:rPr>
              <a:t> </a:t>
            </a:r>
            <a:r>
              <a:rPr lang="th-TH" sz="2800" b="1" dirty="0" smtClean="0">
                <a:cs typeface="JasmineUPC" pitchFamily="18" charset="-34"/>
              </a:rPr>
              <a:t>   หัวใจ หรือจุดเริ่มต้นการพัฒนาตนเอง และบุคคลอื่น ให้มีศีล ๕</a:t>
            </a:r>
          </a:p>
          <a:p>
            <a:pPr marL="692150" indent="-609600" eaLnBrk="1" hangingPunct="1">
              <a:buFont typeface="Wingdings 2" pitchFamily="18" charset="2"/>
              <a:buNone/>
            </a:pPr>
            <a:r>
              <a:rPr lang="th-TH" sz="2800" b="1" dirty="0" smtClean="0">
                <a:cs typeface="JasmineUPC" pitchFamily="18" charset="-34"/>
              </a:rPr>
              <a:t>๖. รู้จักวิธีการทำให้ตนเองพ้นทุกข์ โดยการ ลด ละ เลิก ความโลภ</a:t>
            </a:r>
          </a:p>
          <a:p>
            <a:pPr marL="692150" indent="-609600" eaLnBrk="1" hangingPunct="1">
              <a:buFont typeface="Wingdings 2" pitchFamily="18" charset="2"/>
              <a:buNone/>
            </a:pPr>
            <a:r>
              <a:rPr lang="th-TH" sz="2800" b="1" dirty="0" smtClean="0">
                <a:cs typeface="JasmineUPC" pitchFamily="18" charset="-34"/>
              </a:rPr>
              <a:t>   </a:t>
            </a:r>
            <a:r>
              <a:rPr lang="th-TH" sz="800" b="1" dirty="0" smtClean="0">
                <a:cs typeface="JasmineUPC" pitchFamily="18" charset="-34"/>
              </a:rPr>
              <a:t> </a:t>
            </a:r>
            <a:r>
              <a:rPr lang="th-TH" sz="2800" b="1" dirty="0" smtClean="0">
                <a:cs typeface="JasmineUPC" pitchFamily="18" charset="-34"/>
              </a:rPr>
              <a:t>ด้วยอริยสัจ ๔ และเดินตามมรรคมีองค์ ๘ ในระดับ ศีล ๕</a:t>
            </a:r>
          </a:p>
          <a:p>
            <a:pPr marL="692150" indent="-609600" eaLnBrk="1" hangingPunct="1">
              <a:buFont typeface="Wingdings 2" pitchFamily="18" charset="2"/>
              <a:buNone/>
            </a:pPr>
            <a:r>
              <a:rPr lang="th-TH" sz="2800" b="1" dirty="0" smtClean="0">
                <a:cs typeface="JasmineUPC" pitchFamily="18" charset="-34"/>
              </a:rPr>
              <a:t>๗. เคร่งครัดในศีล ข้อที่</a:t>
            </a:r>
            <a:r>
              <a:rPr lang="th-TH" sz="1600" b="1" dirty="0" smtClean="0">
                <a:cs typeface="JasmineUPC" pitchFamily="18" charset="-34"/>
              </a:rPr>
              <a:t> </a:t>
            </a:r>
            <a:r>
              <a:rPr lang="th-TH" sz="2800" b="1" dirty="0" smtClean="0">
                <a:cs typeface="JasmineUPC" pitchFamily="18" charset="-34"/>
              </a:rPr>
              <a:t>๓</a:t>
            </a:r>
            <a:r>
              <a:rPr lang="th-TH" sz="1400" b="1" dirty="0" smtClean="0">
                <a:cs typeface="JasmineUPC" pitchFamily="18" charset="-34"/>
              </a:rPr>
              <a:t> </a:t>
            </a:r>
            <a:r>
              <a:rPr lang="th-TH" sz="2800" b="1" dirty="0" smtClean="0">
                <a:cs typeface="JasmineUPC" pitchFamily="18" charset="-34"/>
              </a:rPr>
              <a:t>และข้อที่</a:t>
            </a:r>
            <a:r>
              <a:rPr lang="th-TH" sz="1600" b="1" dirty="0" smtClean="0">
                <a:cs typeface="JasmineUPC" pitchFamily="18" charset="-34"/>
              </a:rPr>
              <a:t> </a:t>
            </a:r>
            <a:r>
              <a:rPr lang="th-TH" sz="2800" b="1" dirty="0" smtClean="0">
                <a:cs typeface="JasmineUPC" pitchFamily="18" charset="-34"/>
              </a:rPr>
              <a:t>๔</a:t>
            </a:r>
            <a:r>
              <a:rPr lang="th-TH" sz="1400" b="1" dirty="0" smtClean="0">
                <a:cs typeface="JasmineUPC" pitchFamily="18" charset="-34"/>
              </a:rPr>
              <a:t> </a:t>
            </a:r>
            <a:r>
              <a:rPr lang="th-TH" sz="2800" b="1" dirty="0" smtClean="0">
                <a:cs typeface="JasmineUPC" pitchFamily="18" charset="-34"/>
              </a:rPr>
              <a:t>จะเกิดคุณธรรมหิริโอตตัปปะ</a:t>
            </a:r>
          </a:p>
          <a:p>
            <a:pPr marL="692150" indent="-609600" eaLnBrk="1" hangingPunct="1">
              <a:buFont typeface="Wingdings 2" pitchFamily="18" charset="2"/>
              <a:buNone/>
            </a:pPr>
            <a:r>
              <a:rPr lang="th-TH" sz="2800" b="1" dirty="0" smtClean="0">
                <a:cs typeface="JasmineUPC" pitchFamily="18" charset="-34"/>
              </a:rPr>
              <a:t>    (ความละอายต่อบาปและเกรงกลัวบาป) โดยอัตโนมัติ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๔๔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title"/>
          </p:nvPr>
        </p:nvSpPr>
        <p:spPr bwMode="auto">
          <a:xfrm>
            <a:off x="1371600" y="519114"/>
            <a:ext cx="7499350" cy="9445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th-TH" sz="40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กลวิธีการดำเนินงาน (เฉพาะบุคคล)</a:t>
            </a:r>
            <a:br>
              <a:rPr lang="th-TH" sz="40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</a:br>
            <a:r>
              <a:rPr lang="th-TH" sz="40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      และ ลักษณะการพัฒนา </a:t>
            </a:r>
            <a:r>
              <a:rPr lang="th-TH" sz="2000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(หน้า ๖๓)</a:t>
            </a:r>
          </a:p>
        </p:txBody>
      </p:sp>
      <p:sp>
        <p:nvSpPr>
          <p:cNvPr id="51204" name="Rectangle 3"/>
          <p:cNvSpPr>
            <a:spLocks noGrp="1"/>
          </p:cNvSpPr>
          <p:nvPr>
            <p:ph type="body" idx="1"/>
          </p:nvPr>
        </p:nvSpPr>
        <p:spPr>
          <a:xfrm>
            <a:off x="1447800" y="1714520"/>
            <a:ext cx="7499350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th-TH" b="1" dirty="0" smtClean="0">
                <a:cs typeface="JasmineUPC" pitchFamily="18" charset="-34"/>
              </a:rPr>
              <a:t>  </a:t>
            </a:r>
            <a:r>
              <a:rPr lang="th-TH" b="1" dirty="0" smtClean="0">
                <a:solidFill>
                  <a:srgbClr val="FF00FF"/>
                </a:solidFill>
                <a:cs typeface="JasmineUPC" pitchFamily="18" charset="-34"/>
              </a:rPr>
              <a:t>พ่อ-แม่                                                ญาติ</a:t>
            </a:r>
          </a:p>
          <a:p>
            <a:pPr eaLnBrk="1" hangingPunct="1">
              <a:buFont typeface="Wingdings 2" pitchFamily="18" charset="2"/>
              <a:buNone/>
            </a:pPr>
            <a:endParaRPr lang="th-TH" b="1" dirty="0" smtClean="0">
              <a:solidFill>
                <a:srgbClr val="CC00CC"/>
              </a:solidFill>
              <a:cs typeface="JasmineUPC" pitchFamily="18" charset="-34"/>
            </a:endParaRPr>
          </a:p>
          <a:p>
            <a:pPr eaLnBrk="1" hangingPunct="1">
              <a:buFont typeface="Wingdings 2" pitchFamily="18" charset="2"/>
              <a:buNone/>
            </a:pPr>
            <a:endParaRPr lang="th-TH" b="1" dirty="0" smtClean="0">
              <a:cs typeface="JasmineUPC" pitchFamily="18" charset="-34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th-TH" b="1" dirty="0" smtClean="0">
                <a:solidFill>
                  <a:srgbClr val="FF00FF"/>
                </a:solidFill>
                <a:cs typeface="JasmineUPC" pitchFamily="18" charset="-34"/>
              </a:rPr>
              <a:t>ครอบครัว</a:t>
            </a:r>
            <a:r>
              <a:rPr lang="th-TH" b="1" dirty="0" smtClean="0">
                <a:cs typeface="JasmineUPC" pitchFamily="18" charset="-34"/>
              </a:rPr>
              <a:t>                  </a:t>
            </a:r>
            <a:r>
              <a:rPr lang="th-TH" b="1" dirty="0" smtClean="0">
                <a:solidFill>
                  <a:srgbClr val="0808D8"/>
                </a:solidFill>
                <a:cs typeface="JasmineUPC" pitchFamily="18" charset="-34"/>
              </a:rPr>
              <a:t>ตนเอง </a:t>
            </a:r>
            <a:r>
              <a:rPr lang="th-TH" b="1" dirty="0" smtClean="0">
                <a:cs typeface="JasmineUPC" pitchFamily="18" charset="-34"/>
              </a:rPr>
              <a:t>                     </a:t>
            </a:r>
            <a:r>
              <a:rPr lang="th-TH" b="1" dirty="0" smtClean="0">
                <a:solidFill>
                  <a:srgbClr val="FF00FF"/>
                </a:solidFill>
                <a:cs typeface="JasmineUPC" pitchFamily="18" charset="-34"/>
              </a:rPr>
              <a:t>เพื่อน </a:t>
            </a:r>
          </a:p>
          <a:p>
            <a:pPr eaLnBrk="1" hangingPunct="1"/>
            <a:endParaRPr lang="th-TH" b="1" dirty="0" smtClean="0">
              <a:cs typeface="JasmineUPC" pitchFamily="18" charset="-34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th-TH" b="1" dirty="0" smtClean="0">
                <a:cs typeface="JasmineUPC" pitchFamily="18" charset="-34"/>
              </a:rPr>
              <a:t> </a:t>
            </a:r>
            <a:r>
              <a:rPr lang="th-TH" b="1" dirty="0" smtClean="0">
                <a:solidFill>
                  <a:srgbClr val="FF00FF"/>
                </a:solidFill>
                <a:cs typeface="JasmineUPC" pitchFamily="18" charset="-34"/>
              </a:rPr>
              <a:t>พี่-น้อง                                                ผู้ร่วมงาน</a:t>
            </a:r>
          </a:p>
          <a:p>
            <a:pPr eaLnBrk="1" hangingPunct="1">
              <a:buFont typeface="Wingdings 2" pitchFamily="18" charset="2"/>
              <a:buNone/>
            </a:pPr>
            <a:endParaRPr lang="th-TH" b="1" dirty="0" smtClean="0">
              <a:cs typeface="JasmineUPC" pitchFamily="18" charset="-34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th-TH" b="1" dirty="0" smtClean="0">
                <a:cs typeface="JasmineUPC" pitchFamily="18" charset="-34"/>
              </a:rPr>
              <a:t>                        </a:t>
            </a:r>
            <a:r>
              <a:rPr lang="th-TH" b="1" dirty="0" smtClean="0">
                <a:solidFill>
                  <a:srgbClr val="FF00FF"/>
                </a:solidFill>
                <a:cs typeface="JasmineUPC" pitchFamily="18" charset="-34"/>
              </a:rPr>
              <a:t>คนที่รักและศรัทธา</a:t>
            </a:r>
          </a:p>
        </p:txBody>
      </p:sp>
      <p:sp>
        <p:nvSpPr>
          <p:cNvPr id="51205" name="Line 4"/>
          <p:cNvSpPr>
            <a:spLocks noChangeShapeType="1"/>
          </p:cNvSpPr>
          <p:nvPr/>
        </p:nvSpPr>
        <p:spPr bwMode="auto">
          <a:xfrm flipH="1" flipV="1">
            <a:off x="2971800" y="2195514"/>
            <a:ext cx="1600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51206" name="Line 5"/>
          <p:cNvSpPr>
            <a:spLocks noChangeShapeType="1"/>
          </p:cNvSpPr>
          <p:nvPr/>
        </p:nvSpPr>
        <p:spPr bwMode="auto">
          <a:xfrm flipV="1">
            <a:off x="5334000" y="2195514"/>
            <a:ext cx="1752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51207" name="Line 6"/>
          <p:cNvSpPr>
            <a:spLocks noChangeShapeType="1"/>
          </p:cNvSpPr>
          <p:nvPr/>
        </p:nvSpPr>
        <p:spPr bwMode="auto">
          <a:xfrm flipH="1">
            <a:off x="2971800" y="371951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51208" name="Line 7"/>
          <p:cNvSpPr>
            <a:spLocks noChangeShapeType="1"/>
          </p:cNvSpPr>
          <p:nvPr/>
        </p:nvSpPr>
        <p:spPr bwMode="auto">
          <a:xfrm>
            <a:off x="5486400" y="3719514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51209" name="Line 8"/>
          <p:cNvSpPr>
            <a:spLocks noChangeShapeType="1"/>
          </p:cNvSpPr>
          <p:nvPr/>
        </p:nvSpPr>
        <p:spPr bwMode="auto">
          <a:xfrm flipH="1">
            <a:off x="2743200" y="3871914"/>
            <a:ext cx="1752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51210" name="Line 9"/>
          <p:cNvSpPr>
            <a:spLocks noChangeShapeType="1"/>
          </p:cNvSpPr>
          <p:nvPr/>
        </p:nvSpPr>
        <p:spPr bwMode="auto">
          <a:xfrm>
            <a:off x="5391150" y="3871914"/>
            <a:ext cx="1524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51211" name="Line 10"/>
          <p:cNvSpPr>
            <a:spLocks noChangeShapeType="1"/>
          </p:cNvSpPr>
          <p:nvPr/>
        </p:nvSpPr>
        <p:spPr bwMode="auto">
          <a:xfrm>
            <a:off x="4953000" y="4024314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sp>
        <p:nvSpPr>
          <p:cNvPr id="51212" name="Oval 11"/>
          <p:cNvSpPr>
            <a:spLocks noChangeArrowheads="1"/>
          </p:cNvSpPr>
          <p:nvPr/>
        </p:nvSpPr>
        <p:spPr bwMode="auto">
          <a:xfrm>
            <a:off x="4419600" y="3338514"/>
            <a:ext cx="1066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IT DOTCOM\Desktop\หนังสือ หลักสูตร คู่มือครูสอนศีล ๕  สัมมาทิฏฐิ (โสดาปัตติมรรค) เล่มยาว (๒๑ พ.ค.๕๖)\สารบัญ _๓ หน้า_ คู่มือครูสอนศีล ๕ สัมมาทิฏฐิ _โสดาปัตติมรรค_  _๖ พ.ย.๕๕_-002-002.jpg"/>
          <p:cNvPicPr>
            <a:picLocks noChangeAspect="1" noChangeArrowheads="1"/>
          </p:cNvPicPr>
          <p:nvPr/>
        </p:nvPicPr>
        <p:blipFill>
          <a:blip r:embed="rId2"/>
          <a:srcRect l="18601" t="8403" r="11253" b="10294"/>
          <a:stretch>
            <a:fillRect/>
          </a:stretch>
        </p:blipFill>
        <p:spPr bwMode="auto">
          <a:xfrm>
            <a:off x="1071538" y="285727"/>
            <a:ext cx="7715304" cy="6319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๔๕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xfrm>
            <a:off x="1371600" y="652482"/>
            <a:ext cx="749935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th-TH" b="1" dirty="0" smtClean="0">
                <a:solidFill>
                  <a:srgbClr val="0000FF"/>
                </a:solidFill>
                <a:cs typeface="JasmineUPC" pitchFamily="18" charset="-34"/>
              </a:rPr>
              <a:t>                    </a:t>
            </a:r>
            <a:r>
              <a:rPr lang="th-TH" sz="4000" b="1" dirty="0" smtClean="0">
                <a:solidFill>
                  <a:srgbClr val="449C4E"/>
                </a:solidFill>
                <a:cs typeface="JasmineUPC" pitchFamily="18" charset="-34"/>
              </a:rPr>
              <a:t>ลักษณะการพัฒนา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th-TH" sz="1200" b="1" dirty="0" smtClean="0">
              <a:solidFill>
                <a:srgbClr val="449C4E"/>
              </a:solidFill>
              <a:cs typeface="JasmineUPC" pitchFamily="18" charset="-34"/>
            </a:endParaRPr>
          </a:p>
          <a:p>
            <a:pPr eaLnBrk="1" hangingPunct="1">
              <a:lnSpc>
                <a:spcPct val="90000"/>
              </a:lnSpc>
            </a:pPr>
            <a:r>
              <a:rPr lang="th-TH" sz="2800" b="1" dirty="0" smtClean="0">
                <a:cs typeface="JasmineUPC" pitchFamily="18" charset="-34"/>
              </a:rPr>
              <a:t>สำรวจตนเอง </a:t>
            </a:r>
            <a:r>
              <a:rPr lang="th-TH" b="1" dirty="0" smtClean="0">
                <a:solidFill>
                  <a:srgbClr val="FF2136"/>
                </a:solidFill>
                <a:cs typeface="JasmineUPC" pitchFamily="18" charset="-34"/>
              </a:rPr>
              <a:t>เป็นบุคคลชนิดเต็มรัก หรือชนิดขาดรัก มีธรรมะหรือไม่</a:t>
            </a:r>
            <a:r>
              <a:rPr lang="th-TH" sz="1000" b="1" dirty="0" smtClean="0">
                <a:solidFill>
                  <a:srgbClr val="FF2136"/>
                </a:solidFill>
                <a:cs typeface="JasmineUPC" pitchFamily="18" charset="-34"/>
              </a:rPr>
              <a:t> </a:t>
            </a:r>
            <a:r>
              <a:rPr lang="en-US" b="1" dirty="0" smtClean="0">
                <a:solidFill>
                  <a:srgbClr val="FF2136"/>
                </a:solidFill>
                <a:cs typeface="JasmineUPC" pitchFamily="18" charset="-34"/>
              </a:rPr>
              <a:t>?</a:t>
            </a:r>
            <a:r>
              <a:rPr lang="en-US" sz="2800" b="1" dirty="0" smtClean="0">
                <a:cs typeface="JasmineUPC" pitchFamily="18" charset="-34"/>
              </a:rPr>
              <a:t> </a:t>
            </a:r>
            <a:r>
              <a:rPr lang="th-TH" sz="2800" b="1" dirty="0" smtClean="0">
                <a:cs typeface="JasmineUPC" pitchFamily="18" charset="-34"/>
              </a:rPr>
              <a:t>ตนต้องมีความสุขและรักตนเอง โดยพัฒนาให้มีศีล ๕  ทีละข้อ จนครบ ๕ ข้อ </a:t>
            </a:r>
            <a:r>
              <a:rPr lang="th-TH" sz="2800" b="1" dirty="0" smtClean="0">
                <a:solidFill>
                  <a:srgbClr val="FF0000"/>
                </a:solidFill>
                <a:cs typeface="JasmineUPC" pitchFamily="18" charset="-34"/>
              </a:rPr>
              <a:t>จะพบความสุขเหนือสิ่งอื่นใด</a:t>
            </a:r>
            <a:r>
              <a:rPr lang="th-TH" sz="2800" b="1" dirty="0" smtClean="0">
                <a:cs typeface="JasmineUPC" pitchFamily="18" charset="-34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th-TH" sz="2800" b="1" dirty="0" smtClean="0">
                <a:cs typeface="JasmineUPC" pitchFamily="18" charset="-34"/>
              </a:rPr>
              <a:t>นำคุณธรรม  </a:t>
            </a:r>
            <a:r>
              <a:rPr lang="th-TH" sz="1000" b="1" dirty="0" smtClean="0">
                <a:cs typeface="JasmineUPC" pitchFamily="18" charset="-34"/>
              </a:rPr>
              <a:t> </a:t>
            </a:r>
            <a:r>
              <a:rPr lang="th-TH" b="1" dirty="0" smtClean="0">
                <a:solidFill>
                  <a:srgbClr val="FF3300"/>
                </a:solidFill>
                <a:latin typeface="Garamond" pitchFamily="18" charset="0"/>
                <a:cs typeface="JasmineUPC" pitchFamily="18" charset="-34"/>
              </a:rPr>
              <a:t>“</a:t>
            </a:r>
            <a:r>
              <a:rPr lang="th-TH" b="1" dirty="0" smtClean="0">
                <a:solidFill>
                  <a:srgbClr val="FF3300"/>
                </a:solidFill>
                <a:cs typeface="JasmineUPC" pitchFamily="18" charset="-34"/>
              </a:rPr>
              <a:t>รักเหนือรัก</a:t>
            </a:r>
            <a:r>
              <a:rPr lang="th-TH" b="1" dirty="0" smtClean="0">
                <a:solidFill>
                  <a:srgbClr val="FF3300"/>
                </a:solidFill>
                <a:latin typeface="Garamond" pitchFamily="18" charset="0"/>
                <a:cs typeface="JasmineUPC" pitchFamily="18" charset="-34"/>
              </a:rPr>
              <a:t>”</a:t>
            </a:r>
            <a:r>
              <a:rPr lang="th-TH" sz="2800" b="1" dirty="0" smtClean="0">
                <a:cs typeface="JasmineUPC" pitchFamily="18" charset="-34"/>
              </a:rPr>
              <a:t>  </a:t>
            </a:r>
            <a:r>
              <a:rPr lang="th-TH" sz="1000" b="1" dirty="0" smtClean="0">
                <a:cs typeface="JasmineUPC" pitchFamily="18" charset="-34"/>
              </a:rPr>
              <a:t> </a:t>
            </a:r>
            <a:r>
              <a:rPr lang="th-TH" sz="2800" b="1" dirty="0" smtClean="0">
                <a:cs typeface="JasmineUPC" pitchFamily="18" charset="-34"/>
              </a:rPr>
              <a:t>มาใช้ </a:t>
            </a:r>
            <a:r>
              <a:rPr lang="th-TH" sz="1000" b="1" dirty="0" smtClean="0">
                <a:cs typeface="JasmineUPC" pitchFamily="18" charset="-34"/>
              </a:rPr>
              <a:t> </a:t>
            </a:r>
            <a:r>
              <a:rPr lang="th-TH" sz="2800" b="1" dirty="0" smtClean="0">
                <a:cs typeface="JasmineUPC" pitchFamily="18" charset="-34"/>
              </a:rPr>
              <a:t>จะเกิดการเมตตาและให้อภัย   โดยใช้  </a:t>
            </a:r>
            <a:r>
              <a:rPr lang="th-TH" sz="1400" b="1" dirty="0" smtClean="0">
                <a:cs typeface="JasmineUPC" pitchFamily="18" charset="-34"/>
              </a:rPr>
              <a:t> </a:t>
            </a:r>
            <a:r>
              <a:rPr lang="en-US" sz="2800" b="1" dirty="0" smtClean="0">
                <a:latin typeface="Garamond" pitchFamily="18" charset="0"/>
                <a:cs typeface="JasmineUPC" pitchFamily="18" charset="-34"/>
              </a:rPr>
              <a:t>positive  attitude </a:t>
            </a:r>
            <a:r>
              <a:rPr lang="en-US" sz="2800" b="1" dirty="0" smtClean="0">
                <a:cs typeface="JasmineUPC" pitchFamily="18" charset="-34"/>
              </a:rPr>
              <a:t> </a:t>
            </a:r>
            <a:r>
              <a:rPr lang="th-TH" sz="1400" b="1" dirty="0" smtClean="0">
                <a:cs typeface="JasmineUPC" pitchFamily="18" charset="-34"/>
              </a:rPr>
              <a:t> </a:t>
            </a:r>
            <a:r>
              <a:rPr lang="th-TH" sz="2800" b="1" dirty="0" smtClean="0">
                <a:cs typeface="JasmineUPC" pitchFamily="18" charset="-34"/>
              </a:rPr>
              <a:t>จะพัฒนา </a:t>
            </a:r>
            <a:r>
              <a:rPr lang="en-US" sz="2800" b="1" dirty="0" smtClean="0">
                <a:cs typeface="JasmineUPC" pitchFamily="18" charset="-34"/>
              </a:rPr>
              <a:t> </a:t>
            </a:r>
            <a:r>
              <a:rPr lang="en-US" sz="2800" b="1" dirty="0" smtClean="0">
                <a:latin typeface="Garamond" pitchFamily="18" charset="0"/>
                <a:cs typeface="JasmineUPC" pitchFamily="18" charset="-34"/>
              </a:rPr>
              <a:t>positive thinking</a:t>
            </a:r>
            <a:r>
              <a:rPr lang="th-TH" sz="2400" b="1" dirty="0" smtClean="0">
                <a:cs typeface="JasmineUPC" pitchFamily="18" charset="-34"/>
              </a:rPr>
              <a:t> </a:t>
            </a:r>
            <a:r>
              <a:rPr lang="th-TH" sz="2800" b="1" dirty="0" smtClean="0">
                <a:cs typeface="JasmineUPC" pitchFamily="18" charset="-34"/>
              </a:rPr>
              <a:t>ทำให้เกิดพลังความรักและพลังเมตตา มีผลทำให้เกิดพลังปัญญา ที่จะ </a:t>
            </a:r>
            <a:r>
              <a:rPr lang="th-TH" b="1" dirty="0" smtClean="0">
                <a:solidFill>
                  <a:srgbClr val="FF0000"/>
                </a:solidFill>
                <a:latin typeface="Garamond" pitchFamily="18" charset="0"/>
                <a:cs typeface="JasmineUPC" pitchFamily="18" charset="-34"/>
              </a:rPr>
              <a:t>“</a:t>
            </a:r>
            <a:r>
              <a:rPr lang="th-TH" b="1" dirty="0" smtClean="0">
                <a:solidFill>
                  <a:srgbClr val="FF0000"/>
                </a:solidFill>
                <a:cs typeface="JasmineUPC" pitchFamily="18" charset="-34"/>
              </a:rPr>
              <a:t>เกื้อรัก</a:t>
            </a:r>
            <a:r>
              <a:rPr lang="th-TH" b="1" dirty="0" smtClean="0">
                <a:solidFill>
                  <a:srgbClr val="FF0000"/>
                </a:solidFill>
                <a:latin typeface="Garamond" pitchFamily="18" charset="0"/>
                <a:cs typeface="JasmineUPC" pitchFamily="18" charset="-34"/>
              </a:rPr>
              <a:t>”</a:t>
            </a:r>
            <a:r>
              <a:rPr lang="th-TH" sz="2800" b="1" dirty="0" smtClean="0">
                <a:cs typeface="JasmineUPC" pitchFamily="18" charset="-34"/>
              </a:rPr>
              <a:t> ต่อบุคคลอื่น </a:t>
            </a:r>
          </a:p>
          <a:p>
            <a:pPr eaLnBrk="1" hangingPunct="1">
              <a:lnSpc>
                <a:spcPct val="90000"/>
              </a:lnSpc>
            </a:pPr>
            <a:r>
              <a:rPr lang="th-TH" sz="2800" b="1" dirty="0" smtClean="0">
                <a:cs typeface="JasmineUPC" pitchFamily="18" charset="-34"/>
              </a:rPr>
              <a:t>จะไม่พูด   </a:t>
            </a:r>
            <a:r>
              <a:rPr lang="th-TH" b="1" dirty="0" smtClean="0">
                <a:solidFill>
                  <a:srgbClr val="FF2136"/>
                </a:solidFill>
                <a:cs typeface="JasmineUPC" pitchFamily="18" charset="-34"/>
              </a:rPr>
              <a:t>ไม่ดี  ทำไม่ได้</a:t>
            </a:r>
            <a:r>
              <a:rPr lang="th-TH" sz="2800" b="1" dirty="0" smtClean="0">
                <a:cs typeface="JasmineUPC" pitchFamily="18" charset="-34"/>
              </a:rPr>
              <a:t>  แต่จะพูดว่า </a:t>
            </a:r>
            <a:r>
              <a:rPr lang="th-TH" sz="1400" b="1" dirty="0" smtClean="0">
                <a:cs typeface="JasmineUPC" pitchFamily="18" charset="-34"/>
              </a:rPr>
              <a:t> </a:t>
            </a:r>
            <a:r>
              <a:rPr lang="th-TH" b="1" dirty="0" smtClean="0">
                <a:solidFill>
                  <a:srgbClr val="0808D8"/>
                </a:solidFill>
                <a:cs typeface="JasmineUPC" pitchFamily="18" charset="-34"/>
              </a:rPr>
              <a:t>เราจะแก้ไขตนเอง</a:t>
            </a:r>
            <a:r>
              <a:rPr lang="th-TH" sz="2800" b="1" dirty="0" smtClean="0">
                <a:solidFill>
                  <a:srgbClr val="0808D8"/>
                </a:solidFill>
                <a:cs typeface="JasmineUPC" pitchFamily="18" charset="-34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th-TH" sz="2800" b="1" dirty="0" smtClean="0">
                <a:solidFill>
                  <a:srgbClr val="0808D8"/>
                </a:solidFill>
                <a:cs typeface="JasmineUPC" pitchFamily="18" charset="-34"/>
              </a:rPr>
              <a:t>   </a:t>
            </a:r>
            <a:r>
              <a:rPr lang="th-TH" b="1" dirty="0" smtClean="0">
                <a:solidFill>
                  <a:srgbClr val="0808D8"/>
                </a:solidFill>
                <a:cs typeface="JasmineUPC" pitchFamily="18" charset="-34"/>
              </a:rPr>
              <a:t>จะช่วยกันแก้ไขสิ่งที่ผิดพลาดได้อย่างไร   จะพยายาม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th-TH" sz="1600" b="1" dirty="0" smtClean="0">
                <a:solidFill>
                  <a:srgbClr val="0808D8"/>
                </a:solidFill>
                <a:cs typeface="JasmineUPC" pitchFamily="18" charset="-34"/>
              </a:rPr>
              <a:t> </a:t>
            </a:r>
            <a:r>
              <a:rPr lang="th-TH" b="1" dirty="0" smtClean="0">
                <a:solidFill>
                  <a:srgbClr val="0808D8"/>
                </a:solidFill>
                <a:cs typeface="JasmineUPC" pitchFamily="18" charset="-34"/>
              </a:rPr>
              <a:t>  ทำให้ได้ ไม่บ่น</a:t>
            </a:r>
            <a:r>
              <a:rPr lang="th-TH" sz="2800" b="1" dirty="0" smtClean="0">
                <a:solidFill>
                  <a:srgbClr val="0808D8"/>
                </a:solidFill>
                <a:cs typeface="JasmineUPC" pitchFamily="18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cs typeface="JasmineUPC" pitchFamily="18" charset="-34"/>
              </a:rPr>
              <a:t>จิตสำราญ งานสำเร็จ เรียนสำเร็จ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๔๖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48131" name="Rectangle 2"/>
          <p:cNvSpPr>
            <a:spLocks noGrp="1"/>
          </p:cNvSpPr>
          <p:nvPr>
            <p:ph type="title"/>
          </p:nvPr>
        </p:nvSpPr>
        <p:spPr bwMode="auto">
          <a:xfrm>
            <a:off x="1295400" y="1319226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th-TH" sz="42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/>
            </a:r>
            <a:br>
              <a:rPr lang="th-TH" sz="42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</a:br>
            <a:r>
              <a:rPr lang="th-TH" sz="3400" b="1" dirty="0" smtClean="0">
                <a:solidFill>
                  <a:srgbClr val="FF3300"/>
                </a:solidFill>
                <a:effectLst/>
                <a:cs typeface="JasmineUPC" pitchFamily="18" charset="-34"/>
              </a:rPr>
              <a:t>เหตุ</a:t>
            </a:r>
            <a:r>
              <a:rPr lang="th-TH" sz="3400" b="1" dirty="0" smtClean="0">
                <a:effectLst/>
                <a:cs typeface="JasmineUPC" pitchFamily="18" charset="-34"/>
              </a:rPr>
              <a:t>   สะอาด ขยัน ประหยัด ซื่อสัตย์ เสียสละ กตัญญู</a:t>
            </a:r>
          </a:p>
        </p:txBody>
      </p:sp>
      <p:sp>
        <p:nvSpPr>
          <p:cNvPr id="53252" name="Rectangle 3"/>
          <p:cNvSpPr>
            <a:spLocks noGrp="1"/>
          </p:cNvSpPr>
          <p:nvPr>
            <p:ph type="body" idx="1"/>
          </p:nvPr>
        </p:nvSpPr>
        <p:spPr>
          <a:xfrm>
            <a:off x="1143000" y="2695596"/>
            <a:ext cx="7620000" cy="37338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th-TH" sz="3400" b="1" dirty="0" smtClean="0">
                <a:solidFill>
                  <a:srgbClr val="FF3300"/>
                </a:solidFill>
                <a:cs typeface="JasmineUPC" pitchFamily="18" charset="-34"/>
              </a:rPr>
              <a:t>ผล</a:t>
            </a:r>
            <a:r>
              <a:rPr lang="th-TH" sz="3400" b="1" dirty="0" smtClean="0">
                <a:cs typeface="JasmineUPC" pitchFamily="18" charset="-34"/>
              </a:rPr>
              <a:t>  จะมีทั้ง ๓ น้ำ น้ำมือ น้ำแรง และน้ำใจ ไหลล้น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th-TH" b="1" dirty="0" smtClean="0">
                <a:cs typeface="JasmineUPC" pitchFamily="18" charset="-34"/>
              </a:rPr>
              <a:t> </a:t>
            </a:r>
            <a:r>
              <a:rPr lang="th-TH" sz="3400" b="1" dirty="0" smtClean="0">
                <a:cs typeface="JasmineUPC" pitchFamily="18" charset="-34"/>
              </a:rPr>
              <a:t>ไปให้คนที่ด้อยโอกาสกว่าในสังคมเดียวกัน</a:t>
            </a:r>
            <a:r>
              <a:rPr lang="th-TH" b="1" dirty="0" smtClean="0">
                <a:cs typeface="JasmineUPC" pitchFamily="18" charset="-34"/>
              </a:rPr>
              <a:t>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th-TH" sz="4200" b="1" dirty="0" smtClean="0">
                <a:solidFill>
                  <a:srgbClr val="0808D8"/>
                </a:solidFill>
                <a:cs typeface="JasmineUPC" pitchFamily="18" charset="-34"/>
              </a:rPr>
              <a:t> เราจะอยู่ในสังคมแบบไหน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th-TH" sz="2400" b="1" dirty="0" smtClean="0">
                <a:solidFill>
                  <a:srgbClr val="0808D8"/>
                </a:solidFill>
                <a:cs typeface="JasmineUPC" pitchFamily="18" charset="-34"/>
              </a:rPr>
              <a:t> </a:t>
            </a:r>
            <a:r>
              <a:rPr lang="th-TH" sz="1200" b="1" dirty="0" smtClean="0">
                <a:solidFill>
                  <a:srgbClr val="0808D8"/>
                </a:solidFill>
                <a:cs typeface="JasmineUPC" pitchFamily="18" charset="-34"/>
              </a:rPr>
              <a:t> </a:t>
            </a:r>
            <a:r>
              <a:rPr lang="th-TH" sz="4200" b="1" dirty="0" smtClean="0">
                <a:solidFill>
                  <a:srgbClr val="0808D8"/>
                </a:solidFill>
                <a:cs typeface="JasmineUPC" pitchFamily="18" charset="-34"/>
              </a:rPr>
              <a:t>เราต้องสร้างสังคมแบบนั้น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th-TH" sz="4200" b="1" dirty="0" smtClean="0">
                <a:solidFill>
                  <a:srgbClr val="0808D8"/>
                </a:solidFill>
                <a:cs typeface="JasmineUPC" pitchFamily="18" charset="-34"/>
              </a:rPr>
              <a:t> ด้วยมือของเรา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4480" y="890590"/>
            <a:ext cx="650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449C4E"/>
                </a:solidFill>
                <a:cs typeface="JasmineUPC" pitchFamily="18" charset="-34"/>
              </a:rPr>
              <a:t>ลักษณะ ผู้เรียนดี ทำงานดี เป็นผู้นำที่ดี</a:t>
            </a:r>
            <a:endParaRPr lang="th-TH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๔๗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54275" name="Rectangle 2"/>
          <p:cNvSpPr>
            <a:spLocks noGrp="1"/>
          </p:cNvSpPr>
          <p:nvPr>
            <p:ph type="title"/>
          </p:nvPr>
        </p:nvSpPr>
        <p:spPr bwMode="auto">
          <a:xfrm>
            <a:off x="1295400" y="1171580"/>
            <a:ext cx="7848600" cy="5257816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th-TH" sz="2900" b="1" dirty="0" smtClean="0">
                <a:solidFill>
                  <a:srgbClr val="15CB40"/>
                </a:solidFill>
                <a:effectLst/>
                <a:cs typeface="JasmineUPC" pitchFamily="18" charset="-34"/>
              </a:rPr>
              <a:t/>
            </a:r>
            <a:br>
              <a:rPr lang="th-TH" sz="2900" b="1" dirty="0" smtClean="0">
                <a:solidFill>
                  <a:srgbClr val="15CB40"/>
                </a:solidFill>
                <a:effectLst/>
                <a:cs typeface="JasmineUPC" pitchFamily="18" charset="-34"/>
              </a:rPr>
            </a:br>
            <a:r>
              <a:rPr lang="th-TH" sz="2900" b="1" dirty="0" smtClean="0">
                <a:effectLst/>
                <a:cs typeface="JasmineUPC" pitchFamily="18" charset="-34"/>
              </a:rPr>
              <a:t>เป็นการพัฒนาสุขภาพที่ยั่งยืน    โดยพัฒนาตามหลักอริยสัจ ๔</a:t>
            </a:r>
            <a:br>
              <a:rPr lang="th-TH" sz="2900" b="1" dirty="0" smtClean="0">
                <a:effectLst/>
                <a:cs typeface="JasmineUPC" pitchFamily="18" charset="-34"/>
              </a:rPr>
            </a:br>
            <a:r>
              <a:rPr lang="th-TH" sz="2900" b="1" dirty="0" smtClean="0">
                <a:effectLst/>
                <a:cs typeface="JasmineUPC" pitchFamily="18" charset="-34"/>
              </a:rPr>
              <a:t>โดยเดินตามมรรคมีองค์  ๘   ของพระพุทธเจ้า  ในระดับ  ศีล ๕</a:t>
            </a:r>
            <a:br>
              <a:rPr lang="th-TH" sz="2900" b="1" dirty="0" smtClean="0">
                <a:effectLst/>
                <a:cs typeface="JasmineUPC" pitchFamily="18" charset="-34"/>
              </a:rPr>
            </a:br>
            <a:r>
              <a:rPr lang="th-TH" sz="2900" b="1" dirty="0" smtClean="0">
                <a:effectLst/>
                <a:cs typeface="JasmineUPC" pitchFamily="18" charset="-34"/>
              </a:rPr>
              <a:t>แบ่งการรักษา ๓ ขั้นตอน ดังนี้</a:t>
            </a:r>
            <a:r>
              <a:rPr lang="th-TH" sz="2800" b="1" dirty="0" smtClean="0">
                <a:effectLst/>
                <a:cs typeface="JasmineUPC" pitchFamily="18" charset="-34"/>
              </a:rPr>
              <a:t> </a:t>
            </a:r>
            <a:br>
              <a:rPr lang="th-TH" sz="2800" b="1" dirty="0" smtClean="0">
                <a:effectLst/>
                <a:cs typeface="JasmineUPC" pitchFamily="18" charset="-34"/>
              </a:rPr>
            </a:br>
            <a:r>
              <a:rPr lang="th-TH" sz="2900" b="1" dirty="0" smtClean="0">
                <a:effectLst/>
                <a:cs typeface="JasmineUPC" pitchFamily="18" charset="-34"/>
              </a:rPr>
              <a:t>๑.  </a:t>
            </a:r>
            <a:r>
              <a:rPr lang="th-TH" sz="29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พัฒนาตนเองให้มีศีล ๕   และมี   </a:t>
            </a:r>
            <a:r>
              <a:rPr lang="th-TH" sz="2900" b="1" dirty="0" smtClean="0">
                <a:solidFill>
                  <a:srgbClr val="3333FF"/>
                </a:solidFill>
                <a:effectLst/>
                <a:latin typeface="Garamond" pitchFamily="18" charset="0"/>
                <a:cs typeface="JasmineUPC" pitchFamily="18" charset="-34"/>
              </a:rPr>
              <a:t>“</a:t>
            </a:r>
            <a:r>
              <a:rPr lang="th-TH" sz="29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รักเหนือรัก</a:t>
            </a:r>
            <a:r>
              <a:rPr lang="th-TH" sz="2900" b="1" dirty="0" smtClean="0">
                <a:solidFill>
                  <a:srgbClr val="3333FF"/>
                </a:solidFill>
                <a:effectLst/>
                <a:latin typeface="Garamond" pitchFamily="18" charset="0"/>
                <a:cs typeface="JasmineUPC" pitchFamily="18" charset="-34"/>
              </a:rPr>
              <a:t>” </a:t>
            </a:r>
            <a:r>
              <a:rPr lang="th-TH" sz="29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 ให้สังคม</a:t>
            </a:r>
            <a:r>
              <a:rPr lang="th-TH" sz="2900" b="1" dirty="0" smtClean="0">
                <a:effectLst/>
                <a:cs typeface="JasmineUPC" pitchFamily="18" charset="-34"/>
              </a:rPr>
              <a:t/>
            </a:r>
            <a:br>
              <a:rPr lang="th-TH" sz="2900" b="1" dirty="0" smtClean="0">
                <a:effectLst/>
                <a:cs typeface="JasmineUPC" pitchFamily="18" charset="-34"/>
              </a:rPr>
            </a:br>
            <a:r>
              <a:rPr lang="th-TH" sz="2900" b="1" dirty="0" smtClean="0">
                <a:effectLst/>
                <a:cs typeface="JasmineUPC" pitchFamily="18" charset="-34"/>
              </a:rPr>
              <a:t>๒.  </a:t>
            </a:r>
            <a:r>
              <a:rPr lang="th-TH" sz="29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ใช้หลักสาธารณสุขมูลฐานโดยปฏิบัติตามหลัก  ๖  อ. </a:t>
            </a:r>
            <a:r>
              <a:rPr lang="th-TH" sz="2900" b="1" dirty="0" smtClean="0">
                <a:effectLst/>
                <a:cs typeface="JasmineUPC" pitchFamily="18" charset="-34"/>
              </a:rPr>
              <a:t>คือ</a:t>
            </a:r>
            <a:br>
              <a:rPr lang="th-TH" sz="2900" b="1" dirty="0" smtClean="0">
                <a:effectLst/>
                <a:cs typeface="JasmineUPC" pitchFamily="18" charset="-34"/>
              </a:rPr>
            </a:br>
            <a:r>
              <a:rPr lang="th-TH" sz="2900" b="1" dirty="0" smtClean="0">
                <a:effectLst/>
                <a:cs typeface="JasmineUPC" pitchFamily="18" charset="-34"/>
              </a:rPr>
              <a:t>     ๑. อิทธิบาท ๔  ๒. อาหาร  ๓. อากาศ  ๔. อารมณ์ </a:t>
            </a:r>
            <a:br>
              <a:rPr lang="th-TH" sz="2900" b="1" dirty="0" smtClean="0">
                <a:effectLst/>
                <a:cs typeface="JasmineUPC" pitchFamily="18" charset="-34"/>
              </a:rPr>
            </a:br>
            <a:r>
              <a:rPr lang="th-TH" sz="2900" b="1" dirty="0" smtClean="0">
                <a:effectLst/>
                <a:cs typeface="JasmineUPC" pitchFamily="18" charset="-34"/>
              </a:rPr>
              <a:t>     ๕. ออกกำลังกาย  ๖. อุจจาระ </a:t>
            </a:r>
            <a:br>
              <a:rPr lang="th-TH" sz="2900" b="1" dirty="0" smtClean="0">
                <a:effectLst/>
                <a:cs typeface="JasmineUPC" pitchFamily="18" charset="-34"/>
              </a:rPr>
            </a:br>
            <a:r>
              <a:rPr lang="th-TH" sz="2900" b="1" dirty="0" smtClean="0">
                <a:effectLst/>
                <a:cs typeface="JasmineUPC" pitchFamily="18" charset="-34"/>
              </a:rPr>
              <a:t>๓.  </a:t>
            </a:r>
            <a:r>
              <a:rPr lang="th-TH" sz="29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การเปลี่ยนเซลล์ด้วยตัวเอง</a:t>
            </a:r>
            <a:r>
              <a:rPr lang="th-TH" sz="2900" b="1" dirty="0" smtClean="0">
                <a:effectLst/>
                <a:cs typeface="JasmineUPC" pitchFamily="18" charset="-34"/>
              </a:rPr>
              <a:t> โดยใช้ธรรมชาติบำบัดเพื่อปรับ</a:t>
            </a:r>
            <a:br>
              <a:rPr lang="th-TH" sz="2900" b="1" dirty="0" smtClean="0">
                <a:effectLst/>
                <a:cs typeface="JasmineUPC" pitchFamily="18" charset="-34"/>
              </a:rPr>
            </a:br>
            <a:r>
              <a:rPr lang="th-TH" sz="2900" b="1" dirty="0" smtClean="0">
                <a:effectLst/>
                <a:cs typeface="JasmineUPC" pitchFamily="18" charset="-34"/>
              </a:rPr>
              <a:t>    </a:t>
            </a:r>
            <a:r>
              <a:rPr lang="th-TH" sz="1400" b="1" dirty="0" smtClean="0">
                <a:effectLst/>
                <a:cs typeface="JasmineUPC" pitchFamily="18" charset="-34"/>
              </a:rPr>
              <a:t> </a:t>
            </a:r>
            <a:r>
              <a:rPr lang="th-TH" sz="2900" b="1" dirty="0" smtClean="0">
                <a:effectLst/>
                <a:cs typeface="JasmineUPC" pitchFamily="18" charset="-34"/>
              </a:rPr>
              <a:t>สมดุลให้ชีวิต      </a:t>
            </a:r>
            <a:r>
              <a:rPr lang="th-TH" sz="1400" b="1" dirty="0" smtClean="0">
                <a:effectLst/>
                <a:cs typeface="JasmineUPC" pitchFamily="18" charset="-34"/>
              </a:rPr>
              <a:t> </a:t>
            </a:r>
            <a:r>
              <a:rPr lang="th-TH" sz="2900" b="1" dirty="0" smtClean="0">
                <a:effectLst/>
                <a:cs typeface="JasmineUPC" pitchFamily="18" charset="-34"/>
              </a:rPr>
              <a:t>โดยเอาพิษออกจากร่างกายด้วยวิธีการที่</a:t>
            </a:r>
            <a:br>
              <a:rPr lang="th-TH" sz="2900" b="1" dirty="0" smtClean="0">
                <a:effectLst/>
                <a:cs typeface="JasmineUPC" pitchFamily="18" charset="-34"/>
              </a:rPr>
            </a:br>
            <a:r>
              <a:rPr lang="th-TH" sz="2900" b="1" dirty="0" smtClean="0">
                <a:effectLst/>
                <a:cs typeface="JasmineUPC" pitchFamily="18" charset="-34"/>
              </a:rPr>
              <a:t>    </a:t>
            </a:r>
            <a:r>
              <a:rPr lang="th-TH" sz="1400" b="1" dirty="0" smtClean="0">
                <a:effectLst/>
                <a:cs typeface="JasmineUPC" pitchFamily="18" charset="-34"/>
              </a:rPr>
              <a:t> </a:t>
            </a:r>
            <a:r>
              <a:rPr lang="th-TH" sz="2900" b="1" dirty="0" smtClean="0">
                <a:effectLst/>
                <a:cs typeface="JasmineUPC" pitchFamily="18" charset="-34"/>
              </a:rPr>
              <a:t>เหมาะสม ในแต่ละบุคคล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4544" y="600076"/>
            <a:ext cx="80794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449C4E"/>
                </a:solidFill>
                <a:cs typeface="JasmineUPC" pitchFamily="18" charset="-34"/>
              </a:rPr>
              <a:t>การพัฒนาสุขภาพ </a:t>
            </a:r>
            <a:r>
              <a:rPr lang="th-TH" sz="3600" dirty="0" smtClean="0">
                <a:solidFill>
                  <a:srgbClr val="449C4E"/>
                </a:solidFill>
                <a:cs typeface="JasmineUPC" pitchFamily="18" charset="-34"/>
              </a:rPr>
              <a:t>(หน้า ๗๓-๙๓)</a:t>
            </a:r>
            <a:r>
              <a:rPr lang="th-TH" sz="3000" dirty="0" smtClean="0">
                <a:solidFill>
                  <a:srgbClr val="449C4E"/>
                </a:solidFill>
                <a:cs typeface="JasmineUPC" pitchFamily="18" charset="-34"/>
              </a:rPr>
              <a:t/>
            </a:r>
            <a:br>
              <a:rPr lang="th-TH" sz="3000" dirty="0" smtClean="0">
                <a:solidFill>
                  <a:srgbClr val="449C4E"/>
                </a:solidFill>
                <a:cs typeface="JasmineUPC" pitchFamily="18" charset="-34"/>
              </a:rPr>
            </a:br>
            <a:r>
              <a:rPr lang="th-TH" sz="3000" b="1" dirty="0" smtClean="0">
                <a:solidFill>
                  <a:srgbClr val="449C4E"/>
                </a:solidFill>
                <a:cs typeface="JasmineUPC" pitchFamily="18" charset="-34"/>
              </a:rPr>
              <a:t>การบริหารกายรักษาโรค โดยนำสติปัฏฐาน ๔  รักษาโรคให้ตนเอง</a:t>
            </a:r>
            <a:r>
              <a:rPr lang="th-TH" sz="3000" dirty="0" smtClean="0"/>
              <a:t> </a:t>
            </a:r>
            <a:endParaRPr lang="th-TH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๔๘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51202" name="Rectangle 2"/>
          <p:cNvSpPr>
            <a:spLocks noGrp="1"/>
          </p:cNvSpPr>
          <p:nvPr>
            <p:ph type="title"/>
          </p:nvPr>
        </p:nvSpPr>
        <p:spPr bwMode="auto">
          <a:xfrm>
            <a:off x="1435100" y="274638"/>
            <a:ext cx="7499350" cy="102076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th-TH" sz="3200" b="1" smtClean="0">
                <a:solidFill>
                  <a:schemeClr val="tx2"/>
                </a:solidFill>
                <a:effectLst/>
                <a:latin typeface="Garamond" pitchFamily="18" charset="0"/>
                <a:cs typeface="EucrosiaUPC" pitchFamily="18" charset="-34"/>
              </a:rPr>
              <a:t>การบริหารกายรักษาโรค หรือสติปัฏฐาน ๔ รักษาโรคให้ตนเอง</a:t>
            </a:r>
            <a:r>
              <a:rPr lang="th-TH" sz="2800" b="1" smtClean="0">
                <a:solidFill>
                  <a:schemeClr val="tx2"/>
                </a:solidFill>
                <a:effectLst/>
                <a:latin typeface="Garamond" pitchFamily="18" charset="0"/>
                <a:cs typeface="EucrosiaUPC" pitchFamily="18" charset="-34"/>
              </a:rPr>
              <a:t/>
            </a:r>
            <a:br>
              <a:rPr lang="th-TH" sz="2800" b="1" smtClean="0">
                <a:solidFill>
                  <a:schemeClr val="tx2"/>
                </a:solidFill>
                <a:effectLst/>
                <a:latin typeface="Garamond" pitchFamily="18" charset="0"/>
                <a:cs typeface="EucrosiaUPC" pitchFamily="18" charset="-34"/>
              </a:rPr>
            </a:br>
            <a:r>
              <a:rPr lang="th-TH" sz="2800" b="1" smtClean="0">
                <a:solidFill>
                  <a:schemeClr val="tx2"/>
                </a:solidFill>
                <a:effectLst/>
                <a:latin typeface="Garamond" pitchFamily="18" charset="0"/>
                <a:cs typeface="EucrosiaUPC" pitchFamily="18" charset="-34"/>
              </a:rPr>
              <a:t>รพ.แม่ฟ้าหลวง, รพ.แม่ลาว จ.เชียงราย และ รพ.แม่ทา จ.ลำพูน</a:t>
            </a:r>
            <a:r>
              <a:rPr lang="th-TH" sz="3600" b="1" smtClean="0">
                <a:solidFill>
                  <a:schemeClr val="tx2"/>
                </a:solidFill>
                <a:effectLst/>
                <a:latin typeface="Garamond" pitchFamily="18" charset="0"/>
                <a:cs typeface="EucrosiaUPC" pitchFamily="18" charset="-34"/>
              </a:rPr>
              <a:t> </a:t>
            </a:r>
            <a:br>
              <a:rPr lang="th-TH" sz="3600" b="1" smtClean="0">
                <a:solidFill>
                  <a:schemeClr val="tx2"/>
                </a:solidFill>
                <a:effectLst/>
                <a:latin typeface="Garamond" pitchFamily="18" charset="0"/>
                <a:cs typeface="EucrosiaUPC" pitchFamily="18" charset="-34"/>
              </a:rPr>
            </a:br>
            <a:r>
              <a:rPr lang="th-TH" sz="2200" b="1" smtClean="0">
                <a:solidFill>
                  <a:schemeClr val="tx2"/>
                </a:solidFill>
                <a:effectLst/>
                <a:latin typeface="Garamond" pitchFamily="18" charset="0"/>
                <a:cs typeface="EucrosiaUPC" pitchFamily="18" charset="-34"/>
              </a:rPr>
              <a:t>ณ ศูนย์ฝึกอบรมสร้างครูสอนศีล ๕ สัมมาทิฏฐิ (โสดาปัตติมรรค) ภาคเหนือ จ.เชียงใหม่</a:t>
            </a:r>
          </a:p>
        </p:txBody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th-TH" smtClean="0"/>
          </a:p>
          <a:p>
            <a:pPr eaLnBrk="1" hangingPunct="1">
              <a:buFont typeface="Wingdings 2" pitchFamily="18" charset="2"/>
              <a:buNone/>
            </a:pPr>
            <a:endParaRPr lang="th-TH" smtClean="0"/>
          </a:p>
          <a:p>
            <a:pPr eaLnBrk="1" hangingPunct="1">
              <a:buFont typeface="Wingdings 2" pitchFamily="18" charset="2"/>
              <a:buNone/>
            </a:pPr>
            <a:endParaRPr lang="th-TH" smtClean="0"/>
          </a:p>
        </p:txBody>
      </p:sp>
      <p:sp>
        <p:nvSpPr>
          <p:cNvPr id="55301" name="AutoShape 4"/>
          <p:cNvSpPr>
            <a:spLocks noChangeArrowheads="1"/>
          </p:cNvSpPr>
          <p:nvPr/>
        </p:nvSpPr>
        <p:spPr bwMode="auto">
          <a:xfrm>
            <a:off x="279400" y="1460500"/>
            <a:ext cx="8597900" cy="5156200"/>
          </a:xfrm>
          <a:prstGeom prst="foldedCorner">
            <a:avLst>
              <a:gd name="adj" fmla="val 12500"/>
            </a:avLst>
          </a:prstGeom>
          <a:solidFill>
            <a:srgbClr val="ECB2E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pic>
        <p:nvPicPr>
          <p:cNvPr id="5530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8620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524000"/>
            <a:ext cx="3421063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0"/>
            <a:ext cx="37338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4114800"/>
            <a:ext cx="3429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๔๙</a:t>
            </a:r>
            <a:endParaRPr lang="th-TH" sz="1800" dirty="0">
              <a:cs typeface="EucrosiaUPC" pitchFamily="18" charset="-34"/>
            </a:endParaRPr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28600"/>
            <a:ext cx="3352800" cy="2362200"/>
          </a:xfrm>
        </p:spPr>
      </p:pic>
      <p:pic>
        <p:nvPicPr>
          <p:cNvPr id="5632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 rot="20573473">
            <a:off x="1436688" y="2820988"/>
            <a:ext cx="3373437" cy="2619375"/>
          </a:xfrm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590800"/>
            <a:ext cx="33528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28600"/>
            <a:ext cx="3352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381500"/>
            <a:ext cx="3352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๕๐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57347" name="Rectangle 2"/>
          <p:cNvSpPr>
            <a:spLocks noGrp="1"/>
          </p:cNvSpPr>
          <p:nvPr>
            <p:ph type="title"/>
          </p:nvPr>
        </p:nvSpPr>
        <p:spPr bwMode="auto">
          <a:xfrm>
            <a:off x="1233518" y="71414"/>
            <a:ext cx="7696200" cy="3757618"/>
          </a:xfrm>
          <a:noFill/>
          <a:ln>
            <a:solidFill>
              <a:srgbClr val="FF33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h-TH" sz="3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สรุปหลักสูตร “ครอบครัวรักเหนือรัก” บ้านเกื้อรัก</a:t>
            </a:r>
            <a:br>
              <a:rPr lang="th-TH" sz="3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</a:br>
            <a:r>
              <a:rPr lang="th-TH" sz="36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     </a:t>
            </a:r>
            <a:r>
              <a:rPr lang="th-TH" sz="30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พัฒนา</a:t>
            </a:r>
            <a:r>
              <a:rPr lang="th-TH" sz="30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  </a:t>
            </a:r>
            <a:r>
              <a:rPr lang="th-TH" sz="16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 </a:t>
            </a:r>
            <a:r>
              <a:rPr lang="th-TH" sz="3000" b="1" dirty="0" smtClean="0">
                <a:solidFill>
                  <a:srgbClr val="D40C2D"/>
                </a:solidFill>
                <a:effectLst/>
                <a:cs typeface="JasmineUPC" pitchFamily="18" charset="-34"/>
              </a:rPr>
              <a:t>“คน”</a:t>
            </a:r>
            <a:r>
              <a:rPr lang="th-TH" sz="30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  </a:t>
            </a:r>
            <a:r>
              <a:rPr lang="th-TH" sz="16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 </a:t>
            </a:r>
            <a:r>
              <a:rPr lang="th-TH" sz="30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ให้เป็น</a:t>
            </a:r>
            <a:r>
              <a:rPr lang="th-TH" sz="30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 </a:t>
            </a:r>
            <a:r>
              <a:rPr lang="th-TH" sz="16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  </a:t>
            </a:r>
            <a:r>
              <a:rPr lang="th-TH" sz="3000" b="1" dirty="0" smtClean="0">
                <a:solidFill>
                  <a:srgbClr val="D90734"/>
                </a:solidFill>
                <a:effectLst/>
                <a:cs typeface="JasmineUPC" pitchFamily="18" charset="-34"/>
              </a:rPr>
              <a:t>“มนุษย์”</a:t>
            </a:r>
            <a:r>
              <a:rPr lang="th-TH" sz="30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  </a:t>
            </a:r>
            <a:r>
              <a:rPr lang="th-TH" sz="16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 </a:t>
            </a:r>
            <a:r>
              <a:rPr lang="th-TH" sz="30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ที่มีความสุข  </a:t>
            </a:r>
            <a:r>
              <a:rPr lang="th-TH" sz="30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 </a:t>
            </a:r>
            <a:r>
              <a:rPr lang="th-TH" sz="3000" b="1" dirty="0" smtClean="0">
                <a:solidFill>
                  <a:srgbClr val="D90734"/>
                </a:solidFill>
                <a:effectLst/>
                <a:cs typeface="JasmineUPC" pitchFamily="18" charset="-34"/>
              </a:rPr>
              <a:t>มีศีล ๕ </a:t>
            </a:r>
            <a:br>
              <a:rPr lang="th-TH" sz="3000" b="1" dirty="0" smtClean="0">
                <a:solidFill>
                  <a:srgbClr val="D90734"/>
                </a:solidFill>
                <a:effectLst/>
                <a:cs typeface="JasmineUPC" pitchFamily="18" charset="-34"/>
              </a:rPr>
            </a:br>
            <a:r>
              <a:rPr lang="th-TH" sz="2800" b="1" dirty="0" smtClean="0">
                <a:solidFill>
                  <a:srgbClr val="D90734"/>
                </a:solidFill>
                <a:effectLst/>
                <a:cs typeface="JasmineUPC" pitchFamily="18" charset="-34"/>
              </a:rPr>
              <a:t>เป็นพื้นฐานชีวิต  เป็น</a:t>
            </a:r>
            <a:r>
              <a:rPr lang="th-TH" sz="2800" b="1" dirty="0" err="1" smtClean="0">
                <a:solidFill>
                  <a:srgbClr val="D90734"/>
                </a:solidFill>
                <a:effectLst/>
                <a:cs typeface="JasmineUPC" pitchFamily="18" charset="-34"/>
              </a:rPr>
              <a:t>สัมมาทิฏฐิ</a:t>
            </a:r>
            <a:r>
              <a:rPr lang="th-TH" sz="2800" b="1" dirty="0" smtClean="0">
                <a:solidFill>
                  <a:srgbClr val="D90734"/>
                </a:solidFill>
                <a:effectLst/>
                <a:cs typeface="JasmineUPC" pitchFamily="18" charset="-34"/>
              </a:rPr>
              <a:t>  (ทางถูก) หรือบวกความดีให้ชีวิต</a:t>
            </a:r>
            <a:r>
              <a:rPr lang="th-TH" sz="2600" b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 </a:t>
            </a:r>
            <a:r>
              <a:rPr lang="th-TH" sz="2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โดยเดินตามมรรคมีองค์</a:t>
            </a:r>
            <a:r>
              <a:rPr lang="th-TH" sz="1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  </a:t>
            </a:r>
            <a:r>
              <a:rPr lang="th-TH" sz="2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๘</a:t>
            </a:r>
            <a:r>
              <a:rPr lang="th-TH" sz="1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   </a:t>
            </a:r>
            <a:r>
              <a:rPr lang="th-TH" sz="2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ของพระพุทธเจ้า </a:t>
            </a:r>
            <a:r>
              <a:rPr lang="th-TH" sz="1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 </a:t>
            </a:r>
            <a:r>
              <a:rPr lang="th-TH" sz="2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มีคุณธรรม</a:t>
            </a:r>
            <a:r>
              <a:rPr lang="th-TH" sz="1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 </a:t>
            </a:r>
            <a:r>
              <a:rPr lang="th-TH" sz="2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“รักเหนือรัก” หรือ คุณธรรม  สา</a:t>
            </a:r>
            <a:r>
              <a:rPr lang="th-TH" sz="2600" b="1" dirty="0" err="1" smtClean="0">
                <a:solidFill>
                  <a:srgbClr val="3333FF"/>
                </a:solidFill>
                <a:effectLst/>
                <a:cs typeface="JasmineUPC" pitchFamily="18" charset="-34"/>
              </a:rPr>
              <a:t>ราณีย</a:t>
            </a:r>
            <a:r>
              <a:rPr lang="th-TH" sz="2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ธรรม ๖ เพื่อ พุทธพจน์ ๗ ประการ เป็นพี่เลี้ยงงานกับ ชีวิต   โดยใช้  </a:t>
            </a:r>
            <a:r>
              <a:rPr lang="th-TH" sz="2800" b="1" dirty="0" smtClean="0">
                <a:solidFill>
                  <a:srgbClr val="D90734"/>
                </a:solidFill>
                <a:effectLst/>
                <a:cs typeface="JasmineUPC" pitchFamily="18" charset="-34"/>
              </a:rPr>
              <a:t>“กรรม ๓” ทำงานให้ชีวิต  คือ คิดดี พูดดี ทำดี</a:t>
            </a:r>
            <a:r>
              <a:rPr lang="th-TH" sz="2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  มีผล ทำให้เกิดกิจกรรมการเลี้ยงชีพด้วยระบบบุญนิยมขั้น</a:t>
            </a:r>
            <a:r>
              <a:rPr lang="th-TH" sz="1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 </a:t>
            </a:r>
            <a:r>
              <a:rPr lang="th-TH" sz="2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๑</a:t>
            </a:r>
            <a:r>
              <a:rPr lang="th-TH" sz="1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 </a:t>
            </a:r>
            <a:r>
              <a:rPr lang="th-TH" sz="2600" b="1" dirty="0" smtClean="0">
                <a:solidFill>
                  <a:srgbClr val="3333FF"/>
                </a:solidFill>
                <a:effectLst/>
                <a:cs typeface="JasmineUPC" pitchFamily="18" charset="-34"/>
              </a:rPr>
              <a:t>โดยอัตโนมัติ</a:t>
            </a:r>
            <a:endParaRPr lang="th-TH" sz="2600" b="1" dirty="0" smtClean="0">
              <a:effectLst/>
              <a:cs typeface="JasmineUPC" pitchFamily="18" charset="-34"/>
            </a:endParaRPr>
          </a:p>
        </p:txBody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xfrm>
            <a:off x="1143000" y="3971924"/>
            <a:ext cx="7848600" cy="2286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th-TH" b="1" dirty="0" smtClean="0">
                <a:solidFill>
                  <a:srgbClr val="D90734"/>
                </a:solidFill>
                <a:cs typeface="JasmineUPC" pitchFamily="18" charset="-34"/>
              </a:rPr>
              <a:t> ผล</a:t>
            </a:r>
            <a:r>
              <a:rPr lang="th-TH" b="1" dirty="0" smtClean="0">
                <a:cs typeface="JasmineUPC" pitchFamily="18" charset="-34"/>
              </a:rPr>
              <a:t>    </a:t>
            </a:r>
            <a:r>
              <a:rPr lang="th-TH" sz="2800" b="1" dirty="0" smtClean="0">
                <a:solidFill>
                  <a:srgbClr val="B729B0"/>
                </a:solidFill>
                <a:cs typeface="JasmineUPC" pitchFamily="18" charset="-34"/>
              </a:rPr>
              <a:t>ชีวิตประสบผลสำเร็จ   มีความสุขทั้งตนเองและครอบครัว เป็นบุคคล  ได้งานดี นายดี ผู้ร่วมงานดี มิตรดี และครอบครัวดี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009900"/>
                </a:solidFill>
                <a:cs typeface="JasmineUPC" pitchFamily="18" charset="-34"/>
              </a:rPr>
              <a:t> นี้คือ</a:t>
            </a:r>
            <a:r>
              <a:rPr lang="th-TH" sz="3000" b="1" dirty="0" smtClean="0">
                <a:solidFill>
                  <a:srgbClr val="D40C2D"/>
                </a:solidFill>
                <a:cs typeface="JasmineUPC" pitchFamily="18" charset="-34"/>
              </a:rPr>
              <a:t>คุณสมบัติ</a:t>
            </a:r>
            <a:r>
              <a:rPr lang="th-TH" sz="3000" b="1" dirty="0" smtClean="0">
                <a:solidFill>
                  <a:srgbClr val="009900"/>
                </a:solidFill>
                <a:cs typeface="JasmineUPC" pitchFamily="18" charset="-34"/>
              </a:rPr>
              <a:t> “พ่อแบบ-แม่แบบ” ครูสอนศีล ๕ ที่มีคุณธรรม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009900"/>
                </a:solidFill>
                <a:cs typeface="JasmineUPC" pitchFamily="18" charset="-34"/>
              </a:rPr>
              <a:t> “รักเหนือรัก” ที่ครอบครัว องค์กร ชุมชน สังคม ประเทศชาติ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sz="3000" b="1" dirty="0" smtClean="0">
                <a:solidFill>
                  <a:srgbClr val="009900"/>
                </a:solidFill>
                <a:cs typeface="JasmineUPC" pitchFamily="18" charset="-34"/>
              </a:rPr>
              <a:t> และโลก ต้องการ</a:t>
            </a:r>
            <a:r>
              <a:rPr lang="th-TH" sz="3000" b="1" dirty="0" smtClean="0">
                <a:solidFill>
                  <a:schemeClr val="hlink"/>
                </a:solidFill>
                <a:cs typeface="JasmineUPC" pitchFamily="18" charset="-34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๕๑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54274" name="Rectangle 2"/>
          <p:cNvSpPr>
            <a:spLocks noGrp="1"/>
          </p:cNvSpPr>
          <p:nvPr>
            <p:ph type="ctrTitle"/>
          </p:nvPr>
        </p:nvSpPr>
        <p:spPr bwMode="auto">
          <a:xfrm>
            <a:off x="671546" y="4540275"/>
            <a:ext cx="8686800" cy="2460625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th-TH" sz="3000" b="1" i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ขอให้ถือผลประโยชน์</a:t>
            </a:r>
            <a:r>
              <a:rPr lang="th-TH" sz="3000" b="1" i="1" dirty="0" err="1" smtClean="0">
                <a:solidFill>
                  <a:srgbClr val="449C4E"/>
                </a:solidFill>
                <a:effectLst/>
                <a:cs typeface="JasmineUPC" pitchFamily="18" charset="-34"/>
              </a:rPr>
              <a:t>ส่วนตัวเปน</a:t>
            </a:r>
            <a:r>
              <a:rPr lang="th-TH" sz="3000" b="1" i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ที่สอง ประโยชน์ของเพื่อนมนุษย์</a:t>
            </a:r>
            <a:br>
              <a:rPr lang="th-TH" sz="3000" b="1" i="1" dirty="0" smtClean="0">
                <a:solidFill>
                  <a:srgbClr val="449C4E"/>
                </a:solidFill>
                <a:effectLst/>
                <a:cs typeface="JasmineUPC" pitchFamily="18" charset="-34"/>
              </a:rPr>
            </a:br>
            <a:r>
              <a:rPr lang="th-TH" sz="3000" b="1" i="1" dirty="0" err="1" smtClean="0">
                <a:solidFill>
                  <a:srgbClr val="449C4E"/>
                </a:solidFill>
                <a:effectLst/>
                <a:cs typeface="JasmineUPC" pitchFamily="18" charset="-34"/>
              </a:rPr>
              <a:t>เปน</a:t>
            </a:r>
            <a:r>
              <a:rPr lang="th-TH" sz="3000" b="1" i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กิจที่หนึ่ง  ลาภ  ทรัพย์  และเกียรติยศจะตกมาแก่ท่านเอง  </a:t>
            </a:r>
            <a:br>
              <a:rPr lang="th-TH" sz="3000" b="1" i="1" dirty="0" smtClean="0">
                <a:solidFill>
                  <a:srgbClr val="449C4E"/>
                </a:solidFill>
                <a:effectLst/>
                <a:cs typeface="JasmineUPC" pitchFamily="18" charset="-34"/>
              </a:rPr>
            </a:br>
            <a:r>
              <a:rPr lang="th-TH" sz="3000" b="1" i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ถ้าท่านทรงธรรมะแห่ง</a:t>
            </a:r>
            <a:r>
              <a:rPr lang="th-TH" sz="3000" b="1" i="1" dirty="0" err="1" smtClean="0">
                <a:solidFill>
                  <a:srgbClr val="449C4E"/>
                </a:solidFill>
                <a:effectLst/>
                <a:cs typeface="JasmineUPC" pitchFamily="18" charset="-34"/>
              </a:rPr>
              <a:t>อาชีพย์</a:t>
            </a:r>
            <a:r>
              <a:rPr lang="th-TH" sz="3000" b="1" i="1" dirty="0" smtClean="0">
                <a:solidFill>
                  <a:srgbClr val="449C4E"/>
                </a:solidFill>
                <a:effectLst/>
                <a:cs typeface="JasmineUPC" pitchFamily="18" charset="-34"/>
              </a:rPr>
              <a:t>ไว้ให้บริสุทธิ์ </a:t>
            </a:r>
            <a:br>
              <a:rPr lang="th-TH" sz="3000" b="1" i="1" dirty="0" smtClean="0">
                <a:solidFill>
                  <a:srgbClr val="449C4E"/>
                </a:solidFill>
                <a:effectLst/>
                <a:cs typeface="JasmineUPC" pitchFamily="18" charset="-34"/>
              </a:rPr>
            </a:br>
            <a:r>
              <a:rPr lang="th-TH" sz="3600" b="1" i="1" dirty="0" smtClean="0">
                <a:solidFill>
                  <a:srgbClr val="B729B0"/>
                </a:solidFill>
                <a:effectLst/>
                <a:cs typeface="JasmineUPC" pitchFamily="18" charset="-34"/>
              </a:rPr>
              <a:t>พระราชดำรัส</a:t>
            </a:r>
            <a:r>
              <a:rPr lang="th-TH" sz="3600" b="1" dirty="0" smtClean="0">
                <a:solidFill>
                  <a:srgbClr val="B729B0"/>
                </a:solidFill>
                <a:effectLst/>
                <a:cs typeface="JasmineUPC" pitchFamily="18" charset="-34"/>
              </a:rPr>
              <a:t>องค์บิดาแห่งการสาธารณสุขไทย</a:t>
            </a:r>
            <a:r>
              <a:rPr lang="th-TH" sz="3600" dirty="0" smtClean="0">
                <a:effectLst/>
              </a:rPr>
              <a:t> </a:t>
            </a:r>
          </a:p>
        </p:txBody>
      </p:sp>
      <p:sp>
        <p:nvSpPr>
          <p:cNvPr id="58373" name="AutoShape 4"/>
          <p:cNvSpPr>
            <a:spLocks noChangeArrowheads="1"/>
          </p:cNvSpPr>
          <p:nvPr/>
        </p:nvSpPr>
        <p:spPr bwMode="auto">
          <a:xfrm>
            <a:off x="152400" y="101600"/>
            <a:ext cx="8839200" cy="6629400"/>
          </a:xfrm>
          <a:prstGeom prst="flowChartAlternateProcess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pic>
        <p:nvPicPr>
          <p:cNvPr id="7" name="Picture 3" descr="http://picdb.thaimisc.com/s/sprbcn/1130.jpg?n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452826" y="371500"/>
            <a:ext cx="304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รูปภาพ 7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26" y="355976"/>
            <a:ext cx="3048000" cy="418846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๕๒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59395" name="Rectangle 2"/>
          <p:cNvSpPr>
            <a:spLocks noGrp="1"/>
          </p:cNvSpPr>
          <p:nvPr>
            <p:ph type="body" idx="1"/>
          </p:nvPr>
        </p:nvSpPr>
        <p:spPr>
          <a:xfrm>
            <a:off x="1143000" y="2152672"/>
            <a:ext cx="7786718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th-TH" sz="4000" b="1" dirty="0" smtClean="0">
                <a:solidFill>
                  <a:srgbClr val="FF3399"/>
                </a:solidFill>
                <a:latin typeface="Browallia New" pitchFamily="34" charset="-34"/>
                <a:cs typeface="Browallia New" pitchFamily="34" charset="-34"/>
              </a:rPr>
              <a:t>     </a:t>
            </a:r>
            <a:r>
              <a:rPr lang="th-TH" sz="2000" b="1" dirty="0" smtClean="0">
                <a:solidFill>
                  <a:srgbClr val="FF3399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4000" b="1" dirty="0" smtClean="0">
                <a:solidFill>
                  <a:srgbClr val="3333FF"/>
                </a:solidFill>
                <a:latin typeface="Browallia New" pitchFamily="34" charset="-34"/>
                <a:cs typeface="EucrosiaUPC" pitchFamily="18" charset="-34"/>
              </a:rPr>
              <a:t>พระราชดำรัสพระบาทสมเด็จพระเจ้าอยู่หัว</a:t>
            </a:r>
            <a:r>
              <a:rPr lang="th-TH" sz="2000" b="1" dirty="0" smtClean="0">
                <a:solidFill>
                  <a:srgbClr val="FF3399"/>
                </a:solidFill>
                <a:latin typeface="Browallia New" pitchFamily="34" charset="-34"/>
                <a:cs typeface="EucrosiaUPC" pitchFamily="18" charset="-34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th-TH" sz="2800" b="1" dirty="0" smtClean="0">
                <a:solidFill>
                  <a:srgbClr val="B729B0"/>
                </a:solidFill>
                <a:latin typeface="Browallia New" pitchFamily="34" charset="-34"/>
                <a:cs typeface="EucrosiaUPC" pitchFamily="18" charset="-34"/>
              </a:rPr>
              <a:t>ในวันที่</a:t>
            </a:r>
            <a:r>
              <a:rPr lang="th-TH" sz="2800" b="1" dirty="0" err="1" smtClean="0">
                <a:solidFill>
                  <a:srgbClr val="B729B0"/>
                </a:solidFill>
                <a:latin typeface="Browallia New" pitchFamily="34" charset="-34"/>
                <a:cs typeface="EucrosiaUPC" pitchFamily="18" charset="-34"/>
              </a:rPr>
              <a:t>ทันตแพทย์</a:t>
            </a:r>
            <a:r>
              <a:rPr lang="th-TH" sz="2800" b="1" dirty="0" smtClean="0">
                <a:solidFill>
                  <a:srgbClr val="B729B0"/>
                </a:solidFill>
                <a:latin typeface="Browallia New" pitchFamily="34" charset="-34"/>
                <a:cs typeface="EucrosiaUPC" pitchFamily="18" charset="-34"/>
              </a:rPr>
              <a:t>หญิงสีใบตอง  บุญประดับ  รับพระราชทานปริญญาบัตร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th-TH" sz="2800" b="1" dirty="0" err="1" smtClean="0">
                <a:solidFill>
                  <a:srgbClr val="B729B0"/>
                </a:solidFill>
                <a:latin typeface="Browallia New" pitchFamily="34" charset="-34"/>
                <a:cs typeface="EucrosiaUPC" pitchFamily="18" charset="-34"/>
              </a:rPr>
              <a:t>ทันต</a:t>
            </a:r>
            <a:r>
              <a:rPr lang="th-TH" sz="2800" b="1" dirty="0" smtClean="0">
                <a:solidFill>
                  <a:srgbClr val="B729B0"/>
                </a:solidFill>
                <a:latin typeface="Browallia New" pitchFamily="34" charset="-34"/>
                <a:cs typeface="EucrosiaUPC" pitchFamily="18" charset="-34"/>
              </a:rPr>
              <a:t>แพทยศาสตร์บัณฑิตจากพระหัตถ์พระองค์ท่าน    ในปี   พ.ศ. ๒๕๐๙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th-TH" sz="2800" b="1" dirty="0" err="1" smtClean="0">
                <a:solidFill>
                  <a:srgbClr val="B729B0"/>
                </a:solidFill>
                <a:latin typeface="Browallia New" pitchFamily="34" charset="-34"/>
                <a:cs typeface="EucrosiaUPC" pitchFamily="18" charset="-34"/>
              </a:rPr>
              <a:t>ทันตแพทย์</a:t>
            </a:r>
            <a:r>
              <a:rPr lang="th-TH" sz="2800" b="1" dirty="0" smtClean="0">
                <a:solidFill>
                  <a:srgbClr val="B729B0"/>
                </a:solidFill>
                <a:latin typeface="Browallia New" pitchFamily="34" charset="-34"/>
                <a:cs typeface="EucrosiaUPC" pitchFamily="18" charset="-34"/>
              </a:rPr>
              <a:t>หญิงสีใบตอง   บุญประดับ  ได้ปฏิบัติตามคำปฏิญาณที่ให้ไว้กับ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th-TH" sz="2800" b="1" dirty="0" smtClean="0">
                <a:solidFill>
                  <a:srgbClr val="B729B0"/>
                </a:solidFill>
                <a:latin typeface="Browallia New" pitchFamily="34" charset="-34"/>
                <a:cs typeface="EucrosiaUPC" pitchFamily="18" charset="-34"/>
              </a:rPr>
              <a:t>พระองค์ท่าน     ตั้งแต่วันนั้นจนถึงปัจจุบัน    โดยดำเนินงานตามโครงการ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th-TH" sz="2800" b="1" dirty="0" smtClean="0">
                <a:solidFill>
                  <a:srgbClr val="B729B0"/>
                </a:solidFill>
                <a:latin typeface="Browallia New" pitchFamily="34" charset="-34"/>
                <a:cs typeface="EucrosiaUPC" pitchFamily="18" charset="-34"/>
              </a:rPr>
              <a:t>ต่างๆ    เพื่อพัฒนา</a:t>
            </a:r>
            <a:r>
              <a:rPr lang="th-TH" sz="2800" b="1" dirty="0" smtClean="0">
                <a:solidFill>
                  <a:srgbClr val="B729B0"/>
                </a:solidFill>
                <a:latin typeface="Browallia New" pitchFamily="34" charset="-34"/>
                <a:cs typeface="Browallia New" pitchFamily="34" charset="-34"/>
              </a:rPr>
              <a:t>    </a:t>
            </a:r>
            <a:r>
              <a:rPr lang="th-TH" sz="3400" b="1" dirty="0" smtClean="0">
                <a:solidFill>
                  <a:srgbClr val="009900"/>
                </a:solidFill>
                <a:latin typeface="Browallia New" pitchFamily="34" charset="-34"/>
                <a:cs typeface="EucrosiaUPC" pitchFamily="18" charset="-34"/>
              </a:rPr>
              <a:t>“คน”</a:t>
            </a:r>
            <a:r>
              <a:rPr lang="th-TH" sz="2800" b="1" dirty="0" smtClean="0">
                <a:solidFill>
                  <a:srgbClr val="B729B0"/>
                </a:solidFill>
                <a:latin typeface="Browallia New" pitchFamily="34" charset="-34"/>
                <a:cs typeface="Browallia New" pitchFamily="34" charset="-34"/>
              </a:rPr>
              <a:t>    </a:t>
            </a:r>
            <a:r>
              <a:rPr lang="th-TH" sz="2800" b="1" dirty="0" smtClean="0">
                <a:solidFill>
                  <a:srgbClr val="B729B0"/>
                </a:solidFill>
                <a:latin typeface="Browallia New" pitchFamily="34" charset="-34"/>
                <a:cs typeface="EucrosiaUPC" pitchFamily="18" charset="-34"/>
              </a:rPr>
              <a:t>ให้เป็น</a:t>
            </a:r>
            <a:r>
              <a:rPr lang="th-TH" sz="2800" b="1" dirty="0" smtClean="0">
                <a:solidFill>
                  <a:srgbClr val="B729B0"/>
                </a:solidFill>
                <a:latin typeface="Browallia New" pitchFamily="34" charset="-34"/>
                <a:cs typeface="Browallia New" pitchFamily="34" charset="-34"/>
              </a:rPr>
              <a:t>   </a:t>
            </a:r>
            <a:r>
              <a:rPr lang="th-TH" sz="1000" b="1" dirty="0" smtClean="0">
                <a:solidFill>
                  <a:srgbClr val="B729B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3400" b="1" dirty="0" smtClean="0">
                <a:solidFill>
                  <a:srgbClr val="009900"/>
                </a:solidFill>
                <a:latin typeface="Browallia New" pitchFamily="34" charset="-34"/>
                <a:cs typeface="EucrosiaUPC" pitchFamily="18" charset="-34"/>
              </a:rPr>
              <a:t>“มนุษย์”</a:t>
            </a:r>
            <a:r>
              <a:rPr lang="th-TH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th-TH" sz="1000" b="1" dirty="0" smtClean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800" b="1" dirty="0" smtClean="0">
                <a:solidFill>
                  <a:srgbClr val="B729B0"/>
                </a:solidFill>
                <a:latin typeface="Browallia New" pitchFamily="34" charset="-34"/>
                <a:cs typeface="EucrosiaUPC" pitchFamily="18" charset="-34"/>
              </a:rPr>
              <a:t>ที่มีความสุข </a:t>
            </a:r>
            <a:r>
              <a:rPr lang="th-TH" sz="1000" b="1" dirty="0" smtClean="0">
                <a:solidFill>
                  <a:srgbClr val="B729B0"/>
                </a:solidFill>
                <a:latin typeface="Browallia New" pitchFamily="34" charset="-34"/>
                <a:cs typeface="EucrosiaUPC" pitchFamily="18" charset="-34"/>
              </a:rPr>
              <a:t> </a:t>
            </a:r>
            <a:r>
              <a:rPr lang="th-TH" sz="2800" b="1" dirty="0" smtClean="0">
                <a:solidFill>
                  <a:srgbClr val="B729B0"/>
                </a:solidFill>
                <a:latin typeface="Browallia New" pitchFamily="34" charset="-34"/>
                <a:cs typeface="EucrosiaUPC" pitchFamily="18" charset="-34"/>
              </a:rPr>
              <a:t>เพื่อเป็น </a:t>
            </a:r>
            <a:endParaRPr lang="th-TH" sz="1000" b="1" dirty="0" smtClean="0">
              <a:solidFill>
                <a:srgbClr val="009900"/>
              </a:solidFill>
              <a:latin typeface="Browallia New" pitchFamily="34" charset="-34"/>
              <a:cs typeface="Browallia New" pitchFamily="34" charset="-34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th-TH" sz="3100" b="1" dirty="0" smtClean="0">
                <a:solidFill>
                  <a:srgbClr val="009900"/>
                </a:solidFill>
                <a:latin typeface="Browallia New" pitchFamily="34" charset="-34"/>
                <a:cs typeface="EucrosiaUPC" pitchFamily="18" charset="-34"/>
              </a:rPr>
              <a:t>“พ่อแบบ-แม่แบบ” ครูสอนศีล ๕</a:t>
            </a:r>
            <a:r>
              <a:rPr lang="th-TH" sz="3100" b="1" dirty="0" smtClean="0">
                <a:solidFill>
                  <a:srgbClr val="B729B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3100" b="1" dirty="0" smtClean="0">
                <a:solidFill>
                  <a:srgbClr val="009900"/>
                </a:solidFill>
                <a:latin typeface="Browallia New" pitchFamily="34" charset="-34"/>
                <a:cs typeface="EucrosiaUPC" pitchFamily="18" charset="-34"/>
              </a:rPr>
              <a:t>เพื่อสร้างเมืองศีล ๕ เมืองอริยชน</a:t>
            </a:r>
            <a:endParaRPr lang="th-TH" sz="3100" b="1" dirty="0" smtClean="0">
              <a:solidFill>
                <a:srgbClr val="B729B0"/>
              </a:solidFill>
              <a:latin typeface="Browallia New" pitchFamily="34" charset="-34"/>
              <a:cs typeface="Browallia New" pitchFamily="34" charset="-34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th-TH" sz="2800" b="1" dirty="0" smtClean="0">
                <a:solidFill>
                  <a:srgbClr val="B729B0"/>
                </a:solidFill>
                <a:latin typeface="Browallia New" pitchFamily="34" charset="-34"/>
                <a:cs typeface="EucrosiaUPC" pitchFamily="18" charset="-34"/>
              </a:rPr>
              <a:t>ให้องค์กรต่างๆ  ทั่วประเทศ  จาก พ.ศ. ๒๕๑๐-ปัจจุบัน </a:t>
            </a:r>
          </a:p>
        </p:txBody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1447800" y="228600"/>
            <a:ext cx="601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th-TH" sz="2800">
              <a:latin typeface="Arial" pitchFamily="34" charset="0"/>
            </a:endParaRPr>
          </a:p>
        </p:txBody>
      </p:sp>
      <p:sp>
        <p:nvSpPr>
          <p:cNvPr id="59397" name="Rectangle 4"/>
          <p:cNvSpPr>
            <a:spLocks noChangeArrowheads="1"/>
          </p:cNvSpPr>
          <p:nvPr/>
        </p:nvSpPr>
        <p:spPr bwMode="auto">
          <a:xfrm>
            <a:off x="1295400" y="704872"/>
            <a:ext cx="7848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4200" b="1" dirty="0">
                <a:solidFill>
                  <a:srgbClr val="449C4E"/>
                </a:solidFill>
                <a:latin typeface="Arial" pitchFamily="34" charset="0"/>
                <a:cs typeface="Browallia New" pitchFamily="34" charset="-34"/>
              </a:rPr>
              <a:t>   </a:t>
            </a:r>
            <a:r>
              <a:rPr lang="th-TH" sz="3700" b="1" dirty="0">
                <a:solidFill>
                  <a:srgbClr val="009900"/>
                </a:solidFill>
                <a:latin typeface="Browallia New" pitchFamily="34" charset="-34"/>
                <a:cs typeface="EucrosiaUPC" pitchFamily="18" charset="-34"/>
              </a:rPr>
              <a:t>“</a:t>
            </a:r>
            <a:r>
              <a:rPr lang="th-TH" sz="3700" b="1" dirty="0">
                <a:solidFill>
                  <a:srgbClr val="009900"/>
                </a:solidFill>
                <a:latin typeface="Arial" pitchFamily="34" charset="0"/>
                <a:cs typeface="EucrosiaUPC" pitchFamily="18" charset="-34"/>
              </a:rPr>
              <a:t>ขอให้บัณฑิตทุกคนแบ่งปันความสุขส่วนหนึ่ง</a:t>
            </a:r>
          </a:p>
          <a:p>
            <a:r>
              <a:rPr lang="th-TH" sz="3700" b="1" dirty="0">
                <a:solidFill>
                  <a:srgbClr val="009900"/>
                </a:solidFill>
                <a:latin typeface="Arial" pitchFamily="34" charset="0"/>
                <a:cs typeface="EucrosiaUPC" pitchFamily="18" charset="-34"/>
              </a:rPr>
              <a:t>    </a:t>
            </a:r>
            <a:r>
              <a:rPr lang="th-TH" sz="3700" b="1" dirty="0" smtClean="0">
                <a:solidFill>
                  <a:srgbClr val="009900"/>
                </a:solidFill>
                <a:latin typeface="Arial" pitchFamily="34" charset="0"/>
                <a:cs typeface="EucrosiaUPC" pitchFamily="18" charset="-34"/>
              </a:rPr>
              <a:t>ไป</a:t>
            </a:r>
            <a:r>
              <a:rPr lang="th-TH" sz="3700" b="1" dirty="0">
                <a:solidFill>
                  <a:srgbClr val="009900"/>
                </a:solidFill>
                <a:latin typeface="Arial" pitchFamily="34" charset="0"/>
                <a:cs typeface="EucrosiaUPC" pitchFamily="18" charset="-34"/>
              </a:rPr>
              <a:t>ช่วยคนที่ด้อยโอกาสกว่าในสังคมเดียวกัน</a:t>
            </a:r>
            <a:r>
              <a:rPr lang="th-TH" sz="3700" b="1" dirty="0">
                <a:solidFill>
                  <a:srgbClr val="009900"/>
                </a:solidFill>
                <a:latin typeface="Browallia New" pitchFamily="34" charset="-34"/>
                <a:cs typeface="EucrosiaUPC" pitchFamily="18" charset="-34"/>
              </a:rPr>
              <a:t>”</a:t>
            </a:r>
            <a:endParaRPr lang="th-TH" sz="3700" b="1" dirty="0">
              <a:solidFill>
                <a:srgbClr val="009900"/>
              </a:solidFill>
              <a:latin typeface="Arial" pitchFamily="34" charset="0"/>
              <a:cs typeface="EucrosiaUPC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๕๓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73730" name="Rectangle 2"/>
          <p:cNvSpPr>
            <a:spLocks noGrp="1"/>
          </p:cNvSpPr>
          <p:nvPr>
            <p:ph type="ctrTitle"/>
          </p:nvPr>
        </p:nvSpPr>
        <p:spPr bwMode="auto">
          <a:xfrm>
            <a:off x="1357290" y="752484"/>
            <a:ext cx="7572396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th-TH" sz="5400" b="1" dirty="0" smtClean="0">
                <a:solidFill>
                  <a:srgbClr val="0033CC"/>
                </a:solidFill>
                <a:effectLst/>
                <a:latin typeface="ItalicT" pitchFamily="2" charset="0"/>
                <a:cs typeface="KodchiangUPC" pitchFamily="18" charset="-34"/>
              </a:rPr>
              <a:t>      </a:t>
            </a:r>
            <a:r>
              <a:rPr lang="th-TH" sz="6000" b="1" dirty="0" smtClean="0">
                <a:solidFill>
                  <a:srgbClr val="449C4E"/>
                </a:solidFill>
                <a:effectLst/>
                <a:latin typeface="ItalicT" pitchFamily="2" charset="0"/>
                <a:cs typeface="KodchiangUPC" pitchFamily="18" charset="-34"/>
              </a:rPr>
              <a:t>ธรรมะจากท่านพุทธทาสภิกขุ</a:t>
            </a:r>
            <a:r>
              <a:rPr lang="th-TH" sz="5400" b="1" dirty="0" smtClean="0">
                <a:solidFill>
                  <a:srgbClr val="0033CC"/>
                </a:solidFill>
                <a:effectLst/>
                <a:latin typeface="ItalicT" pitchFamily="2" charset="0"/>
                <a:cs typeface="KodchiangUPC" pitchFamily="18" charset="-34"/>
              </a:rPr>
              <a:t/>
            </a:r>
            <a:br>
              <a:rPr lang="th-TH" sz="5400" b="1" dirty="0" smtClean="0">
                <a:solidFill>
                  <a:srgbClr val="0033CC"/>
                </a:solidFill>
                <a:effectLst/>
                <a:latin typeface="ItalicT" pitchFamily="2" charset="0"/>
                <a:cs typeface="KodchiangUPC" pitchFamily="18" charset="-34"/>
              </a:rPr>
            </a:br>
            <a:endParaRPr lang="th-TH" sz="5400" b="1" dirty="0" smtClean="0">
              <a:solidFill>
                <a:srgbClr val="0033CC"/>
              </a:solidFill>
              <a:effectLst/>
              <a:latin typeface="ItalicT" pitchFamily="2" charset="0"/>
              <a:cs typeface="KodchiangUPC" pitchFamily="18" charset="-34"/>
            </a:endParaRPr>
          </a:p>
        </p:txBody>
      </p:sp>
      <p:sp>
        <p:nvSpPr>
          <p:cNvPr id="60420" name="WordArt 3"/>
          <p:cNvSpPr>
            <a:spLocks noChangeArrowheads="1" noChangeShapeType="1" noTextEdit="1"/>
          </p:cNvSpPr>
          <p:nvPr/>
        </p:nvSpPr>
        <p:spPr bwMode="auto">
          <a:xfrm>
            <a:off x="1262090" y="1643050"/>
            <a:ext cx="7381876" cy="8715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ngsana New"/>
                <a:cs typeface="Angsana New"/>
              </a:rPr>
              <a:t>"ทีนี้ ถ้าเรา ทำให้เพื่อนมนุษย์ของเรา   </a:t>
            </a:r>
          </a:p>
        </p:txBody>
      </p:sp>
      <p:sp>
        <p:nvSpPr>
          <p:cNvPr id="60421" name="WordArt 4"/>
          <p:cNvSpPr>
            <a:spLocks noChangeArrowheads="1" noChangeShapeType="1" noTextEdit="1"/>
          </p:cNvSpPr>
          <p:nvPr/>
        </p:nvSpPr>
        <p:spPr bwMode="auto">
          <a:xfrm>
            <a:off x="1390680" y="2867044"/>
            <a:ext cx="7610476" cy="8477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ngsana New"/>
                <a:cs typeface="Angsana New"/>
              </a:rPr>
              <a:t>มีธรรมะได้จริง อะไรจะเกิดขึ้น ?         </a:t>
            </a:r>
          </a:p>
        </p:txBody>
      </p:sp>
      <p:sp>
        <p:nvSpPr>
          <p:cNvPr id="60422" name="WordArt 5"/>
          <p:cNvSpPr>
            <a:spLocks noChangeArrowheads="1" noChangeShapeType="1" noTextEdit="1"/>
          </p:cNvSpPr>
          <p:nvPr/>
        </p:nvSpPr>
        <p:spPr bwMode="auto">
          <a:xfrm>
            <a:off x="1309718" y="3838596"/>
            <a:ext cx="7620000" cy="14382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th-TH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ngsana New"/>
                <a:cs typeface="Angsana New"/>
              </a:rPr>
              <a:t>ก็เกิดโลกพระศรี</a:t>
            </a:r>
            <a:r>
              <a:rPr lang="th-TH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ngsana New"/>
                <a:cs typeface="Angsana New"/>
              </a:rPr>
              <a:t>อาริย</a:t>
            </a:r>
            <a:r>
              <a:rPr lang="th-TH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ngsana New"/>
                <a:cs typeface="Angsana New"/>
              </a:rPr>
              <a:t>เมตไตรยขึ้นมา </a:t>
            </a:r>
          </a:p>
        </p:txBody>
      </p:sp>
      <p:sp>
        <p:nvSpPr>
          <p:cNvPr id="60423" name="WordArt 6"/>
          <p:cNvSpPr>
            <a:spLocks noChangeArrowheads="1" noChangeShapeType="1" noTextEdit="1"/>
          </p:cNvSpPr>
          <p:nvPr/>
        </p:nvSpPr>
        <p:spPr bwMode="auto">
          <a:xfrm>
            <a:off x="3138518" y="5133996"/>
            <a:ext cx="3733800" cy="1295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th-TH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ngsana New"/>
                <a:cs typeface="Angsana New"/>
              </a:rPr>
              <a:t>ในทันทีทันใดนี้,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๕๔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61443" name="Rectangle 2"/>
          <p:cNvSpPr>
            <a:spLocks noGrp="1"/>
          </p:cNvSpPr>
          <p:nvPr>
            <p:ph type="body" idx="1"/>
          </p:nvPr>
        </p:nvSpPr>
        <p:spPr>
          <a:xfrm>
            <a:off x="600108" y="1828800"/>
            <a:ext cx="8686800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th-TH" sz="4400" b="1" dirty="0" smtClean="0">
                <a:solidFill>
                  <a:srgbClr val="FF3399"/>
                </a:solidFill>
                <a:latin typeface="Browallia New" pitchFamily="34" charset="-34"/>
                <a:cs typeface="EucrosiaUPC" pitchFamily="18" charset="-34"/>
              </a:rPr>
              <a:t>      </a:t>
            </a:r>
            <a:r>
              <a:rPr lang="th-TH" sz="4400" b="1" dirty="0" smtClean="0">
                <a:solidFill>
                  <a:srgbClr val="D10FA7"/>
                </a:solidFill>
                <a:latin typeface="Browallia New" pitchFamily="34" charset="-34"/>
                <a:cs typeface="EucrosiaUPC" pitchFamily="18" charset="-34"/>
              </a:rPr>
              <a:t>คือโลกแห่งความเมตตาและความรัก,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sz="4400" b="1" dirty="0" smtClean="0">
                <a:solidFill>
                  <a:srgbClr val="D10FA7"/>
                </a:solidFill>
                <a:latin typeface="Browallia New" pitchFamily="34" charset="-34"/>
                <a:cs typeface="EucrosiaUPC" pitchFamily="18" charset="-34"/>
              </a:rPr>
              <a:t>      ทุกคนมีธรรมะ รักเพื่อนมนุษย์ </a:t>
            </a:r>
            <a:r>
              <a:rPr lang="en-US" sz="4400" b="1" dirty="0" smtClean="0">
                <a:solidFill>
                  <a:srgbClr val="D10FA7"/>
                </a:solidFill>
                <a:latin typeface="Browallia New" pitchFamily="34" charset="-34"/>
                <a:cs typeface="EucrosiaUPC" pitchFamily="18" charset="-34"/>
              </a:rPr>
              <a:t>;</a:t>
            </a:r>
            <a:r>
              <a:rPr lang="th-TH" sz="4400" b="1" dirty="0" smtClean="0">
                <a:solidFill>
                  <a:srgbClr val="D10FA7"/>
                </a:solidFill>
                <a:latin typeface="Browallia New" pitchFamily="34" charset="-34"/>
                <a:cs typeface="EucrosiaUPC" pitchFamily="18" charset="-34"/>
              </a:rPr>
              <a:t> คิดดูซิ 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sz="4400" b="1" dirty="0" smtClean="0">
                <a:solidFill>
                  <a:srgbClr val="D10FA7"/>
                </a:solidFill>
                <a:latin typeface="Browallia New" pitchFamily="34" charset="-34"/>
                <a:cs typeface="EucrosiaUPC" pitchFamily="18" charset="-34"/>
              </a:rPr>
              <a:t>      ลองเปรียบเทียบดูว่า ถ้าทุกคนในโลก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sz="4400" b="1" dirty="0" smtClean="0">
                <a:solidFill>
                  <a:srgbClr val="D10FA7"/>
                </a:solidFill>
                <a:latin typeface="Browallia New" pitchFamily="34" charset="-34"/>
                <a:cs typeface="EucrosiaUPC" pitchFamily="18" charset="-34"/>
              </a:rPr>
              <a:t>      รักเพื่อนมนุษย์แล้วโลกนี้จะเป็นอย่างไร </a:t>
            </a:r>
            <a:r>
              <a:rPr lang="en-US" sz="4400" b="1" dirty="0" smtClean="0">
                <a:solidFill>
                  <a:srgbClr val="D10FA7"/>
                </a:solidFill>
                <a:latin typeface="Browallia New" pitchFamily="34" charset="-34"/>
                <a:cs typeface="EucrosiaUPC" pitchFamily="18" charset="-34"/>
              </a:rPr>
              <a:t>? </a:t>
            </a:r>
            <a:endParaRPr lang="th-TH" sz="4400" b="1" dirty="0" smtClean="0">
              <a:solidFill>
                <a:srgbClr val="D10FA7"/>
              </a:solidFill>
              <a:latin typeface="Browallia New" pitchFamily="34" charset="-34"/>
              <a:cs typeface="EucrosiaUPC" pitchFamily="18" charset="-34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th-TH" sz="4400" b="1" dirty="0" smtClean="0">
                <a:solidFill>
                  <a:srgbClr val="FF3399"/>
                </a:solidFill>
                <a:latin typeface="Browallia New" pitchFamily="34" charset="-34"/>
                <a:cs typeface="EucrosiaUPC" pitchFamily="18" charset="-34"/>
              </a:rPr>
              <a:t>     </a:t>
            </a:r>
            <a:r>
              <a:rPr lang="th-TH" sz="4400" b="1" dirty="0" smtClean="0">
                <a:solidFill>
                  <a:srgbClr val="0000FF"/>
                </a:solidFill>
                <a:latin typeface="Browallia New" pitchFamily="34" charset="-34"/>
                <a:cs typeface="EucrosiaUPC" pitchFamily="18" charset="-34"/>
              </a:rPr>
              <a:t>ถ้าทุกคนมีธรรมะ รักเพื่อนมนุษย์เหมือนรัก</a:t>
            </a:r>
          </a:p>
          <a:p>
            <a:pPr eaLnBrk="1" hangingPunct="1">
              <a:buFont typeface="Wingdings 2" pitchFamily="18" charset="2"/>
              <a:buNone/>
            </a:pPr>
            <a:r>
              <a:rPr lang="th-TH" sz="4400" b="1" dirty="0" smtClean="0">
                <a:solidFill>
                  <a:srgbClr val="0000FF"/>
                </a:solidFill>
                <a:latin typeface="Browallia New" pitchFamily="34" charset="-34"/>
                <a:cs typeface="EucrosiaUPC" pitchFamily="18" charset="-34"/>
              </a:rPr>
              <a:t>     ตัวเองแล้ว นั่นคือโลกพระศรี</a:t>
            </a:r>
            <a:r>
              <a:rPr lang="th-TH" sz="4400" b="1" dirty="0" err="1" smtClean="0">
                <a:solidFill>
                  <a:srgbClr val="0000FF"/>
                </a:solidFill>
                <a:latin typeface="Browallia New" pitchFamily="34" charset="-34"/>
                <a:cs typeface="EucrosiaUPC" pitchFamily="18" charset="-34"/>
              </a:rPr>
              <a:t>อาริย</a:t>
            </a:r>
            <a:r>
              <a:rPr lang="th-TH" sz="4400" b="1" dirty="0" smtClean="0">
                <a:solidFill>
                  <a:srgbClr val="0000FF"/>
                </a:solidFill>
                <a:latin typeface="Browallia New" pitchFamily="34" charset="-34"/>
                <a:cs typeface="EucrosiaUPC" pitchFamily="18" charset="-34"/>
              </a:rPr>
              <a:t>เมตไตรย”</a:t>
            </a:r>
          </a:p>
        </p:txBody>
      </p:sp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1447800" y="228600"/>
            <a:ext cx="601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th-TH" sz="2800">
              <a:latin typeface="Arial" pitchFamily="34" charset="0"/>
            </a:endParaRPr>
          </a:p>
        </p:txBody>
      </p:sp>
      <p:sp>
        <p:nvSpPr>
          <p:cNvPr id="61445" name="Rectangle 4"/>
          <p:cNvSpPr>
            <a:spLocks noChangeArrowheads="1"/>
          </p:cNvSpPr>
          <p:nvPr/>
        </p:nvSpPr>
        <p:spPr bwMode="auto">
          <a:xfrm>
            <a:off x="1209708" y="609600"/>
            <a:ext cx="8077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 b="1" dirty="0">
                <a:solidFill>
                  <a:srgbClr val="449C4E"/>
                </a:solidFill>
                <a:latin typeface="Arial" pitchFamily="34" charset="0"/>
                <a:cs typeface="EucrosiaUPC" pitchFamily="18" charset="-34"/>
              </a:rPr>
              <a:t>ไม่ต้องในอนาคตกาลเบื้องหน้าโน้นเทอญดอก,</a:t>
            </a:r>
          </a:p>
          <a:p>
            <a:r>
              <a:rPr lang="th-TH" sz="3600" b="1" dirty="0">
                <a:solidFill>
                  <a:srgbClr val="449C4E"/>
                </a:solidFill>
                <a:latin typeface="Arial" pitchFamily="34" charset="0"/>
                <a:cs typeface="EucrosiaUPC" pitchFamily="18" charset="-34"/>
              </a:rPr>
              <a:t>ในทันทีทันใดนี้มันจะเกิดโลกพระศรี</a:t>
            </a:r>
            <a:r>
              <a:rPr lang="th-TH" sz="3600" b="1" dirty="0" err="1">
                <a:solidFill>
                  <a:srgbClr val="449C4E"/>
                </a:solidFill>
                <a:latin typeface="Arial" pitchFamily="34" charset="0"/>
                <a:cs typeface="EucrosiaUPC" pitchFamily="18" charset="-34"/>
              </a:rPr>
              <a:t>อาริย</a:t>
            </a:r>
            <a:r>
              <a:rPr lang="th-TH" sz="3600" b="1" dirty="0">
                <a:solidFill>
                  <a:srgbClr val="449C4E"/>
                </a:solidFill>
                <a:latin typeface="Arial" pitchFamily="34" charset="0"/>
                <a:cs typeface="EucrosiaUPC" pitchFamily="18" charset="-34"/>
              </a:rPr>
              <a:t>เมตไตรยขึ้นมา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๑</a:t>
            </a:r>
            <a:endParaRPr lang="th-TH" sz="1800" dirty="0">
              <a:cs typeface="EucrosiaUPC" pitchFamily="18" charset="-34"/>
            </a:endParaRPr>
          </a:p>
        </p:txBody>
      </p:sp>
      <p:pic>
        <p:nvPicPr>
          <p:cNvPr id="9219" name="Picture 4" descr="welcome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905000"/>
            <a:ext cx="8001000" cy="3124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4C9028-9B9A-4811-B966-9462295563E5}" type="slidenum">
              <a:rPr lang="en-US" smtClean="0"/>
              <a:pPr>
                <a:defRPr/>
              </a:pPr>
              <a:t>60</a:t>
            </a:fld>
            <a:endParaRPr lang="th-TH"/>
          </a:p>
        </p:txBody>
      </p:sp>
      <p:pic>
        <p:nvPicPr>
          <p:cNvPr id="39938" name="Picture 2" descr="C:\Documents and Settings\IT DOTCOM\Desktop\หนังสือ หลักสูตร คู่มือครูสอนศีล ๕  สัมมาทิฏฐิ (โสดาปัตติมรรค) เล่มยาว (๒๑ พ.ค.๕๖)\๗ ปกหลัง คู่มือครูสอนศีล ๕ สัมมาทิฏฐิ _โสดาปัตติมรรค_  _๖ พ.ย.๕๕_-001-001.jpg"/>
          <p:cNvPicPr>
            <a:picLocks noChangeAspect="1" noChangeArrowheads="1"/>
          </p:cNvPicPr>
          <p:nvPr/>
        </p:nvPicPr>
        <p:blipFill>
          <a:blip r:embed="rId2"/>
          <a:srcRect l="6152" t="3125" b="30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alphaModFix amt="98000"/>
            <a:duotone>
              <a:schemeClr val="bg2">
                <a:shade val="9000"/>
                <a:satMod val="300000"/>
              </a:schemeClr>
              <a:schemeClr val="bg2">
                <a:tint val="90000"/>
                <a:satMod val="225000"/>
              </a:schemeClr>
            </a:duotone>
            <a:lum/>
          </a:blip>
          <a:srcRect/>
          <a:tile tx="0" ty="0" sx="90000" sy="9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๒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3429000"/>
            <a:ext cx="7848600" cy="6096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th-TH" sz="39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rPr>
              <a:t>พัฒนา คน ๑</a:t>
            </a:r>
            <a:r>
              <a:rPr lang="th-TH" sz="2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rPr>
              <a:t> </a:t>
            </a:r>
            <a:r>
              <a:rPr lang="th-TH" sz="39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rPr>
              <a:t>คน ใน ๑</a:t>
            </a:r>
            <a:r>
              <a:rPr lang="th-TH" sz="2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rPr>
              <a:t> </a:t>
            </a:r>
            <a:r>
              <a:rPr lang="th-TH" sz="39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rPr>
              <a:t>ครอบครัว</a:t>
            </a:r>
            <a:r>
              <a:rPr lang="th-TH" sz="3600" smtClean="0"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rPr>
              <a:t> </a:t>
            </a:r>
            <a:r>
              <a:rPr lang="th-TH" sz="39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rPr>
              <a:t>หรือ ๑</a:t>
            </a:r>
            <a:r>
              <a:rPr lang="th-TH" sz="2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rPr>
              <a:t> </a:t>
            </a:r>
            <a:r>
              <a:rPr lang="th-TH" sz="39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rPr>
              <a:t>องค์กร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114800"/>
            <a:ext cx="8153400" cy="2362200"/>
          </a:xfrm>
        </p:spPr>
        <p:txBody>
          <a:bodyPr/>
          <a:lstStyle/>
          <a:p>
            <a:pPr marL="26988" algn="ctr" eaLnBrk="1" hangingPunct="1"/>
            <a:r>
              <a:rPr lang="th-TH" sz="3000" b="1" dirty="0" smtClean="0">
                <a:solidFill>
                  <a:srgbClr val="CC3399"/>
                </a:solidFill>
                <a:latin typeface="Cambria" pitchFamily="18" charset="0"/>
                <a:cs typeface="JasmineUPC" pitchFamily="18" charset="-34"/>
              </a:rPr>
              <a:t>ให้เป็นครูสอนศีล ๕ หรือบุคคลที่มีศีล ๕ มีคุณธรรม </a:t>
            </a:r>
            <a:r>
              <a:rPr lang="en-US" sz="3000" b="1" dirty="0" smtClean="0">
                <a:solidFill>
                  <a:srgbClr val="CC3399"/>
                </a:solidFill>
                <a:latin typeface="Cambria" pitchFamily="18" charset="0"/>
                <a:cs typeface="JasmineUPC" pitchFamily="18" charset="-34"/>
              </a:rPr>
              <a:t>“</a:t>
            </a:r>
            <a:r>
              <a:rPr lang="th-TH" sz="3000" b="1" dirty="0" smtClean="0">
                <a:solidFill>
                  <a:srgbClr val="CC3399"/>
                </a:solidFill>
                <a:latin typeface="Cambria" pitchFamily="18" charset="0"/>
                <a:cs typeface="JasmineUPC" pitchFamily="18" charset="-34"/>
              </a:rPr>
              <a:t>รักเหนือรัก</a:t>
            </a:r>
            <a:r>
              <a:rPr lang="en-US" sz="3000" b="1" dirty="0" smtClean="0">
                <a:solidFill>
                  <a:srgbClr val="CC3399"/>
                </a:solidFill>
                <a:latin typeface="Cambria" pitchFamily="18" charset="0"/>
                <a:cs typeface="JasmineUPC" pitchFamily="18" charset="-34"/>
              </a:rPr>
              <a:t>”</a:t>
            </a:r>
            <a:endParaRPr lang="th-TH" sz="3000" b="1" dirty="0" smtClean="0">
              <a:solidFill>
                <a:srgbClr val="CC3399"/>
              </a:solidFill>
              <a:latin typeface="Cambria" pitchFamily="18" charset="0"/>
              <a:cs typeface="JasmineUPC" pitchFamily="18" charset="-34"/>
            </a:endParaRPr>
          </a:p>
          <a:p>
            <a:pPr marL="26988" algn="ctr" eaLnBrk="1" hangingPunct="1"/>
            <a:r>
              <a:rPr lang="th-TH" sz="2800" b="1" dirty="0" smtClean="0">
                <a:solidFill>
                  <a:srgbClr val="CC3399"/>
                </a:solidFill>
                <a:latin typeface="Cambria" pitchFamily="18" charset="0"/>
                <a:cs typeface="JasmineUPC" pitchFamily="18" charset="-34"/>
              </a:rPr>
              <a:t> </a:t>
            </a:r>
            <a:r>
              <a:rPr lang="th-TH" sz="3000" b="1" dirty="0" smtClean="0">
                <a:solidFill>
                  <a:srgbClr val="FF0066"/>
                </a:solidFill>
                <a:cs typeface="JasmineUPC" pitchFamily="18" charset="-34"/>
              </a:rPr>
              <a:t>หรือ คุณธรรม สา</a:t>
            </a:r>
            <a:r>
              <a:rPr lang="th-TH" sz="3000" b="1" dirty="0" err="1" smtClean="0">
                <a:solidFill>
                  <a:srgbClr val="FF0066"/>
                </a:solidFill>
                <a:cs typeface="JasmineUPC" pitchFamily="18" charset="-34"/>
              </a:rPr>
              <a:t>ราณีย</a:t>
            </a:r>
            <a:r>
              <a:rPr lang="th-TH" sz="3000" b="1" dirty="0" smtClean="0">
                <a:solidFill>
                  <a:srgbClr val="FF0066"/>
                </a:solidFill>
                <a:cs typeface="JasmineUPC" pitchFamily="18" charset="-34"/>
              </a:rPr>
              <a:t>ธรรม ๖ ในระดับ ศีล ๕</a:t>
            </a:r>
            <a:r>
              <a:rPr lang="th-TH" sz="2800" b="1" dirty="0" smtClean="0">
                <a:solidFill>
                  <a:srgbClr val="FF0066"/>
                </a:solidFill>
                <a:cs typeface="JasmineUPC" pitchFamily="18" charset="-34"/>
              </a:rPr>
              <a:t> </a:t>
            </a:r>
          </a:p>
          <a:p>
            <a:pPr marL="26988" algn="ctr" eaLnBrk="1" hangingPunct="1"/>
            <a:r>
              <a:rPr lang="th-TH" sz="3000" b="1" dirty="0" smtClean="0">
                <a:solidFill>
                  <a:srgbClr val="FF0066"/>
                </a:solidFill>
                <a:cs typeface="JasmineUPC" pitchFamily="18" charset="-34"/>
              </a:rPr>
              <a:t>จะเกิด มรรค-ผล ของศีล ๕ และพุทธพจน์  </a:t>
            </a:r>
          </a:p>
          <a:p>
            <a:pPr marL="26988" algn="ctr" eaLnBrk="1" hangingPunct="1"/>
            <a:r>
              <a:rPr lang="th-TH" sz="2800" b="1" dirty="0" smtClean="0">
                <a:solidFill>
                  <a:srgbClr val="0000FF"/>
                </a:solidFill>
                <a:cs typeface="JasmineUPC" pitchFamily="18" charset="-34"/>
              </a:rPr>
              <a:t>โดยใช้งบประมาณตนเอง ระยะเวลา</a:t>
            </a:r>
            <a:r>
              <a:rPr lang="th-TH" sz="2800" b="1" smtClean="0">
                <a:solidFill>
                  <a:srgbClr val="0000FF"/>
                </a:solidFill>
                <a:cs typeface="JasmineUPC" pitchFamily="18" charset="-34"/>
              </a:rPr>
              <a:t>ดำเนินงาน ๔๗ </a:t>
            </a:r>
            <a:r>
              <a:rPr lang="th-TH" sz="2800" b="1" dirty="0" smtClean="0">
                <a:solidFill>
                  <a:srgbClr val="0000FF"/>
                </a:solidFill>
                <a:cs typeface="JasmineUPC" pitchFamily="18" charset="-34"/>
              </a:rPr>
              <a:t>ปี</a:t>
            </a:r>
            <a:r>
              <a:rPr lang="th-TH" sz="2800" b="1" dirty="0" smtClean="0">
                <a:solidFill>
                  <a:srgbClr val="0000FF"/>
                </a:solidFill>
              </a:rPr>
              <a:t> </a:t>
            </a:r>
            <a:endParaRPr lang="th-TH" sz="2800" b="1" dirty="0" smtClean="0">
              <a:solidFill>
                <a:srgbClr val="CC3399"/>
              </a:solidFill>
              <a:latin typeface="Cambria" pitchFamily="18" charset="0"/>
              <a:cs typeface="JasmineUPC" pitchFamily="18" charset="-34"/>
            </a:endParaRPr>
          </a:p>
        </p:txBody>
      </p:sp>
      <p:sp>
        <p:nvSpPr>
          <p:cNvPr id="1032" name="WordArt 4"/>
          <p:cNvSpPr>
            <a:spLocks noChangeArrowheads="1" noChangeShapeType="1" noTextEdit="1"/>
          </p:cNvSpPr>
          <p:nvPr/>
        </p:nvSpPr>
        <p:spPr bwMode="auto">
          <a:xfrm>
            <a:off x="2362200" y="914400"/>
            <a:ext cx="5257800" cy="7620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0800004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th-TH" sz="6000" b="1" kern="10">
                <a:ln w="9525">
                  <a:round/>
                  <a:headEnd/>
                  <a:tailEnd/>
                </a:ln>
                <a:solidFill>
                  <a:srgbClr val="FFFF00">
                    <a:alpha val="96861"/>
                  </a:srgbClr>
                </a:solidFill>
                <a:cs typeface="LilyUPC"/>
              </a:rPr>
              <a:t>องค์กรบ้านเกื้อรัก</a:t>
            </a:r>
          </a:p>
        </p:txBody>
      </p:sp>
      <p:grpSp>
        <p:nvGrpSpPr>
          <p:cNvPr id="1033" name="Group 6"/>
          <p:cNvGrpSpPr>
            <a:grpSpLocks/>
          </p:cNvGrpSpPr>
          <p:nvPr/>
        </p:nvGrpSpPr>
        <p:grpSpPr bwMode="auto">
          <a:xfrm>
            <a:off x="4038600" y="1371600"/>
            <a:ext cx="1828800" cy="1447800"/>
            <a:chOff x="2380" y="5420"/>
            <a:chExt cx="3060" cy="2724"/>
          </a:xfrm>
        </p:grpSpPr>
        <p:graphicFrame>
          <p:nvGraphicFramePr>
            <p:cNvPr id="1026" name="Object 7"/>
            <p:cNvGraphicFramePr>
              <a:graphicFrameLocks noChangeAspect="1"/>
            </p:cNvGraphicFramePr>
            <p:nvPr/>
          </p:nvGraphicFramePr>
          <p:xfrm>
            <a:off x="2435" y="5745"/>
            <a:ext cx="2746" cy="2399"/>
          </p:xfrm>
          <a:graphic>
            <a:graphicData uri="http://schemas.openxmlformats.org/presentationml/2006/ole">
              <p:oleObj spid="_x0000_s1064" r:id="rId4" imgW="2324100" imgH="1619250" progId="">
                <p:embed/>
              </p:oleObj>
            </a:graphicData>
          </a:graphic>
        </p:graphicFrame>
        <p:graphicFrame>
          <p:nvGraphicFramePr>
            <p:cNvPr id="1027" name="Object 8"/>
            <p:cNvGraphicFramePr>
              <a:graphicFrameLocks noChangeAspect="1"/>
            </p:cNvGraphicFramePr>
            <p:nvPr/>
          </p:nvGraphicFramePr>
          <p:xfrm>
            <a:off x="2720" y="5420"/>
            <a:ext cx="1260" cy="1189"/>
          </p:xfrm>
          <a:graphic>
            <a:graphicData uri="http://schemas.openxmlformats.org/presentationml/2006/ole">
              <p:oleObj spid="_x0000_s1065" r:id="rId5" imgW="2230222" imgH="1895551" progId="">
                <p:embed/>
              </p:oleObj>
            </a:graphicData>
          </a:graphic>
        </p:graphicFrame>
        <p:grpSp>
          <p:nvGrpSpPr>
            <p:cNvPr id="1035" name="Group 9"/>
            <p:cNvGrpSpPr>
              <a:grpSpLocks/>
            </p:cNvGrpSpPr>
            <p:nvPr/>
          </p:nvGrpSpPr>
          <p:grpSpPr bwMode="auto">
            <a:xfrm>
              <a:off x="2380" y="6840"/>
              <a:ext cx="3060" cy="859"/>
              <a:chOff x="7273" y="1286"/>
              <a:chExt cx="2010" cy="782"/>
            </a:xfrm>
          </p:grpSpPr>
          <p:sp>
            <p:nvSpPr>
              <p:cNvPr id="10250" name="WordArt 10"/>
              <p:cNvSpPr>
                <a:spLocks noChangeArrowheads="1" noChangeShapeType="1" noTextEdit="1"/>
              </p:cNvSpPr>
              <p:nvPr/>
            </p:nvSpPr>
            <p:spPr bwMode="auto">
              <a:xfrm rot="-602138">
                <a:off x="7653" y="1286"/>
                <a:ext cx="1020" cy="216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th-TH" sz="1400" b="1" kern="10"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CCFF"/>
                    </a:solidFill>
                    <a:cs typeface="JasmineUPC"/>
                  </a:rPr>
                  <a:t>บ้านเกื้อรัก  </a:t>
                </a:r>
                <a:endParaRPr lang="en-US" sz="1400" b="1" kern="10"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cs typeface="JasmineUPC"/>
                </a:endParaRPr>
              </a:p>
            </p:txBody>
          </p:sp>
          <p:sp>
            <p:nvSpPr>
              <p:cNvPr id="10251" name="WordArt 11"/>
              <p:cNvSpPr>
                <a:spLocks noChangeArrowheads="1" noChangeShapeType="1" noTextEdit="1"/>
              </p:cNvSpPr>
              <p:nvPr/>
            </p:nvSpPr>
            <p:spPr bwMode="auto">
              <a:xfrm rot="-615509">
                <a:off x="7273" y="1580"/>
                <a:ext cx="2010" cy="235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sz="1400" b="1" kern="10">
                    <a:ln w="317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CCFF"/>
                    </a:solidFill>
                    <a:cs typeface="JasmineUPC"/>
                  </a:rPr>
                  <a:t>Love Line Family Center </a:t>
                </a:r>
              </a:p>
            </p:txBody>
          </p:sp>
          <p:sp>
            <p:nvSpPr>
              <p:cNvPr id="10252" name="WordArt 12"/>
              <p:cNvSpPr>
                <a:spLocks noChangeArrowheads="1" noChangeShapeType="1" noTextEdit="1"/>
              </p:cNvSpPr>
              <p:nvPr/>
            </p:nvSpPr>
            <p:spPr bwMode="auto">
              <a:xfrm rot="-586100">
                <a:off x="7931" y="1877"/>
                <a:ext cx="678" cy="19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sz="1200" b="1" kern="10" dirty="0"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CCFF"/>
                    </a:solidFill>
                    <a:cs typeface="JasmineUPC"/>
                  </a:rPr>
                  <a:t>(LLFC.)</a:t>
                </a:r>
              </a:p>
            </p:txBody>
          </p:sp>
        </p:grpSp>
      </p:grpSp>
      <p:sp>
        <p:nvSpPr>
          <p:cNvPr id="1034" name="Rectangle 13"/>
          <p:cNvSpPr>
            <a:spLocks noChangeArrowheads="1"/>
          </p:cNvSpPr>
          <p:nvPr/>
        </p:nvSpPr>
        <p:spPr bwMode="auto">
          <a:xfrm>
            <a:off x="2057400" y="2819400"/>
            <a:ext cx="5867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b="1">
                <a:latin typeface="EucrosiaUPC" pitchFamily="18" charset="-34"/>
                <a:ea typeface="Times New Roman" pitchFamily="18" charset="0"/>
                <a:cs typeface="JasmineUPC" pitchFamily="18" charset="-34"/>
              </a:rPr>
              <a:t>“</a:t>
            </a:r>
            <a:r>
              <a:rPr lang="th-TH" sz="3200" b="1">
                <a:latin typeface="Arial" pitchFamily="34" charset="0"/>
                <a:ea typeface="Times New Roman" pitchFamily="18" charset="0"/>
                <a:cs typeface="JasmineUPC" pitchFamily="18" charset="-34"/>
              </a:rPr>
              <a:t>เกื้อรักสร้างคน เยาวชนสร้างชาติ</a:t>
            </a:r>
            <a:r>
              <a:rPr lang="en-US" sz="3200" b="1">
                <a:latin typeface="EucrosiaUPC" pitchFamily="18" charset="-34"/>
                <a:ea typeface="Times New Roman" pitchFamily="18" charset="0"/>
                <a:cs typeface="JasmineUPC" pitchFamily="18" charset="-34"/>
              </a:rPr>
              <a:t>”</a:t>
            </a:r>
            <a:r>
              <a:rPr lang="en-US">
                <a:latin typeface="Arial" pitchFamily="34" charset="0"/>
                <a:ea typeface="Times New Roman" pitchFamily="18" charset="0"/>
                <a:cs typeface="JasmineUPC" pitchFamily="18" charset="-34"/>
              </a:rPr>
              <a:t>                </a:t>
            </a:r>
            <a:r>
              <a:rPr lang="th-TH">
                <a:latin typeface="Arial" pitchFamily="34" charset="0"/>
                <a:ea typeface="Times New Roman" pitchFamily="18" charset="0"/>
                <a:cs typeface="JasmineUPC" pitchFamily="18" charset="-34"/>
              </a:rPr>
              <a:t>         </a:t>
            </a:r>
            <a:endParaRPr lang="en-US">
              <a:latin typeface="Arial" pitchFamily="34" charset="0"/>
              <a:ea typeface="Times New Roman" pitchFamily="18" charset="0"/>
              <a:cs typeface="JasmineUPC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3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62000" y="833454"/>
            <a:ext cx="8382000" cy="1524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7200" b="1" dirty="0" smtClean="0">
                <a:solidFill>
                  <a:srgbClr val="002060"/>
                </a:solidFill>
              </a:rPr>
              <a:t>ความรู้ขั้นพื้นฐานศาสนาพุทธ</a:t>
            </a:r>
            <a:endParaRPr lang="th-TH" sz="7200" b="1" dirty="0">
              <a:solidFill>
                <a:srgbClr val="002060"/>
              </a:solidFill>
            </a:endParaRPr>
          </a:p>
        </p:txBody>
      </p:sp>
      <p:sp>
        <p:nvSpPr>
          <p:cNvPr id="3" name="ตัวยึด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๓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990600" y="2357454"/>
            <a:ext cx="7497763" cy="3429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914400" indent="-914400" eaLnBrk="0" hangingPunct="0">
              <a:buFontTx/>
              <a:buAutoNum type="thaiNumPeriod"/>
              <a:defRPr/>
            </a:pPr>
            <a:r>
              <a:rPr lang="th-TH" sz="5400" b="1" dirty="0">
                <a:solidFill>
                  <a:srgbClr val="572314"/>
                </a:solidFill>
                <a:cs typeface="+mj-cs"/>
              </a:rPr>
              <a:t>รู้จัก</a:t>
            </a:r>
            <a:r>
              <a:rPr lang="th-TH" sz="5400" b="1" dirty="0">
                <a:solidFill>
                  <a:srgbClr val="572314"/>
                </a:solidFill>
                <a:latin typeface="+mj-lt"/>
                <a:ea typeface="+mj-ea"/>
                <a:cs typeface="+mj-cs"/>
              </a:rPr>
              <a:t>ศาสนาพุทธ</a:t>
            </a:r>
          </a:p>
          <a:p>
            <a:pPr marL="914400" indent="-914400" eaLnBrk="0" hangingPunct="0">
              <a:defRPr/>
            </a:pPr>
            <a:endParaRPr lang="th-TH" sz="1000" b="1" dirty="0">
              <a:solidFill>
                <a:srgbClr val="572314"/>
              </a:solidFill>
              <a:latin typeface="+mj-lt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th-TH" sz="5400" b="1" dirty="0">
                <a:solidFill>
                  <a:srgbClr val="FF00FF"/>
                </a:solidFill>
                <a:latin typeface="+mj-lt"/>
                <a:ea typeface="+mj-ea"/>
                <a:cs typeface="+mj-cs"/>
              </a:rPr>
              <a:t>๒.</a:t>
            </a:r>
            <a:r>
              <a:rPr lang="th-TH" sz="5400" b="1" dirty="0">
                <a:solidFill>
                  <a:srgbClr val="572314"/>
                </a:solidFill>
                <a:latin typeface="+mj-lt"/>
                <a:ea typeface="+mj-ea"/>
                <a:cs typeface="+mj-cs"/>
              </a:rPr>
              <a:t>   </a:t>
            </a:r>
            <a:r>
              <a:rPr lang="th-TH" sz="5400" b="1" dirty="0">
                <a:solidFill>
                  <a:srgbClr val="CC00CC"/>
                </a:solidFill>
                <a:latin typeface="+mj-lt"/>
                <a:ea typeface="+mj-ea"/>
                <a:cs typeface="+mj-cs"/>
              </a:rPr>
              <a:t>รู้จักตนเอง</a:t>
            </a:r>
          </a:p>
          <a:p>
            <a:pPr eaLnBrk="0" hangingPunct="0">
              <a:defRPr/>
            </a:pPr>
            <a:endParaRPr lang="th-TH" sz="1000" b="1" dirty="0">
              <a:solidFill>
                <a:srgbClr val="572314"/>
              </a:solidFill>
              <a:latin typeface="+mj-lt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th-TH" sz="5400" b="1" dirty="0">
                <a:solidFill>
                  <a:srgbClr val="003300"/>
                </a:solidFill>
                <a:latin typeface="+mj-lt"/>
                <a:ea typeface="+mj-ea"/>
                <a:cs typeface="+mj-cs"/>
              </a:rPr>
              <a:t>๓.   รู้จักคุณสมบัติของพระพุทธเจ้า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h-TH" sz="1800" dirty="0" smtClean="0">
                <a:cs typeface="EucrosiaUPC" pitchFamily="18" charset="-34"/>
              </a:rPr>
              <a:t>๔</a:t>
            </a:r>
            <a:endParaRPr lang="th-TH" sz="1800" dirty="0">
              <a:cs typeface="EucrosiaUPC" pitchFamily="18" charset="-34"/>
            </a:endParaRPr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990600" y="1604978"/>
            <a:ext cx="7497763" cy="403860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L="914400" indent="-914400" algn="ctr" eaLnBrk="0" hangingPunct="0">
              <a:buFontTx/>
              <a:buAutoNum type="thaiNumPeriod"/>
              <a:defRPr/>
            </a:pPr>
            <a:endParaRPr lang="th-TH" sz="9600" b="1" dirty="0">
              <a:solidFill>
                <a:srgbClr val="572314"/>
              </a:solidFill>
              <a:cs typeface="+mj-cs"/>
            </a:endParaRPr>
          </a:p>
          <a:p>
            <a:pPr marL="914400" indent="-914400" algn="ctr" eaLnBrk="0" hangingPunct="0">
              <a:defRPr/>
            </a:pPr>
            <a:endParaRPr lang="th-TH" sz="12400" b="1" dirty="0">
              <a:solidFill>
                <a:srgbClr val="572314"/>
              </a:solidFill>
              <a:cs typeface="+mj-cs"/>
            </a:endParaRPr>
          </a:p>
          <a:p>
            <a:pPr marL="914400" indent="-914400" algn="ctr" eaLnBrk="0" hangingPunct="0">
              <a:defRPr/>
            </a:pPr>
            <a:endParaRPr lang="th-TH" sz="12400" b="1" dirty="0">
              <a:solidFill>
                <a:srgbClr val="572314"/>
              </a:solidFill>
              <a:cs typeface="+mj-cs"/>
            </a:endParaRPr>
          </a:p>
          <a:p>
            <a:pPr marL="914400" indent="-914400" algn="ctr" eaLnBrk="0" hangingPunct="0">
              <a:defRPr/>
            </a:pPr>
            <a:endParaRPr lang="th-TH" sz="17800" b="1" dirty="0">
              <a:solidFill>
                <a:srgbClr val="572314"/>
              </a:solidFill>
            </a:endParaRPr>
          </a:p>
          <a:p>
            <a:pPr marL="914400" indent="-914400" algn="ctr" eaLnBrk="0" hangingPunct="0">
              <a:defRPr/>
            </a:pPr>
            <a:endParaRPr lang="th-TH" sz="17800" b="1" dirty="0">
              <a:solidFill>
                <a:srgbClr val="572314"/>
              </a:solidFill>
            </a:endParaRPr>
          </a:p>
          <a:p>
            <a:pPr marL="914400" indent="-914400" algn="ctr" eaLnBrk="0" hangingPunct="0">
              <a:defRPr/>
            </a:pPr>
            <a:endParaRPr lang="th-TH" sz="44400" b="1" dirty="0">
              <a:solidFill>
                <a:srgbClr val="572314"/>
              </a:solidFill>
              <a:cs typeface="+mn-cs"/>
            </a:endParaRPr>
          </a:p>
          <a:p>
            <a:pPr marL="914400" indent="-914400" algn="ctr" eaLnBrk="0" hangingPunct="0">
              <a:defRPr/>
            </a:pPr>
            <a:r>
              <a:rPr lang="th-TH" sz="44400" b="1" dirty="0">
                <a:solidFill>
                  <a:srgbClr val="572314"/>
                </a:solidFill>
                <a:cs typeface="+mn-cs"/>
              </a:rPr>
              <a:t> </a:t>
            </a:r>
            <a:r>
              <a:rPr lang="th-TH" sz="42000" b="1" dirty="0">
                <a:solidFill>
                  <a:srgbClr val="572314"/>
                </a:solidFill>
                <a:cs typeface="+mn-cs"/>
              </a:rPr>
              <a:t>รู้จักศาสนาพุทธ</a:t>
            </a:r>
          </a:p>
          <a:p>
            <a:pPr marL="914400" indent="-914400" algn="ctr" eaLnBrk="0" hangingPunct="0">
              <a:defRPr/>
            </a:pPr>
            <a:endParaRPr lang="th-TH" sz="17800" b="1" dirty="0">
              <a:solidFill>
                <a:srgbClr val="572314"/>
              </a:solidFill>
              <a:cs typeface="+mj-cs"/>
            </a:endParaRPr>
          </a:p>
          <a:p>
            <a:pPr marL="914400" indent="-914400" eaLnBrk="0" hangingPunct="0">
              <a:buFontTx/>
              <a:buAutoNum type="thaiNumPeriod"/>
              <a:defRPr/>
            </a:pPr>
            <a:endParaRPr lang="th-TH" sz="9600" b="1" dirty="0">
              <a:solidFill>
                <a:srgbClr val="572314"/>
              </a:solidFill>
              <a:cs typeface="+mj-cs"/>
            </a:endParaRPr>
          </a:p>
          <a:p>
            <a:pPr marL="914400" indent="-914400" eaLnBrk="0" hangingPunct="0">
              <a:defRPr/>
            </a:pPr>
            <a:endParaRPr lang="th-TH" sz="9600" b="1" dirty="0">
              <a:solidFill>
                <a:srgbClr val="572314"/>
              </a:solidFill>
              <a:cs typeface="+mj-cs"/>
            </a:endParaRPr>
          </a:p>
          <a:p>
            <a:pPr marL="914400" indent="-914400" eaLnBrk="0" hangingPunct="0">
              <a:defRPr/>
            </a:pPr>
            <a:endParaRPr lang="th-TH" sz="1000" b="1" dirty="0">
              <a:solidFill>
                <a:srgbClr val="57231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ibbon ขึ้น 3"/>
          <p:cNvSpPr/>
          <p:nvPr/>
        </p:nvSpPr>
        <p:spPr>
          <a:xfrm>
            <a:off x="2209800" y="1528778"/>
            <a:ext cx="5334000" cy="1524000"/>
          </a:xfrm>
          <a:prstGeom prst="ribbon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11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4254</TotalTime>
  <Words>2331</Words>
  <Application>Microsoft Office PowerPoint</Application>
  <PresentationFormat>นำเสนอทางหน้าจอ (4:3)</PresentationFormat>
  <Paragraphs>296</Paragraphs>
  <Slides>60</Slides>
  <Notes>0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0</vt:i4>
      </vt:variant>
      <vt:variant>
        <vt:lpstr>ชื่อเรื่องภาพนิ่ง</vt:lpstr>
      </vt:variant>
      <vt:variant>
        <vt:i4>60</vt:i4>
      </vt:variant>
    </vt:vector>
  </HeadingPairs>
  <TitlesOfParts>
    <vt:vector size="61" baseType="lpstr">
      <vt:lpstr>Solstice</vt:lpstr>
      <vt:lpstr>ภาพนิ่ง 1</vt:lpstr>
      <vt:lpstr>ภาพนิ่ง 2</vt:lpstr>
      <vt:lpstr>ภาพนิ่ง 3</vt:lpstr>
      <vt:lpstr>ภาพนิ่ง 4</vt:lpstr>
      <vt:lpstr>ภาพนิ่ง 5</vt:lpstr>
      <vt:lpstr>ภาพนิ่ง 6</vt:lpstr>
      <vt:lpstr>พัฒนา คน ๑ คน ใน ๑ ครอบครัว หรือ ๑ องค์กร</vt:lpstr>
      <vt:lpstr>ความรู้ขั้นพื้นฐานศาสนาพุทธ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ภาพนิ่ง 36</vt:lpstr>
      <vt:lpstr>ภาพนิ่ง 37</vt:lpstr>
      <vt:lpstr>ภาพนิ่ง 38</vt:lpstr>
      <vt:lpstr>ภาพนิ่ง 39</vt:lpstr>
      <vt:lpstr>ภาพนิ่ง 40</vt:lpstr>
      <vt:lpstr> ๓. การบริหารชีวิตในครอบครัว (หน้า ๔๙-๕๑)                        ๑. ครอบครัว เป็นหน่วยพื้นฐานสำคัญที่สุด ของชุมชน สังคมและประเทศชาติ     ๒. ครอบครัว   เป็นโรงเรียนคุณธรรม   “รักเหนือรัก”   แห่งแรกในชีวิตมนุษย์   “รักเหนือรัก”     ต้องเกิดในครอบครัวก่อน    บุคคลที่ได้รับ    “รักเหนือรัก”   ในครอบครัว   หรือจาก  มรรค-ผล  ของศีล ๕  จะสามารถแผ่ขยาย  “รักเหนือรัก”  ต่อไปยังครอบครัว ชุมชน สังคม และประเทศชาติได้         บุคคลที่ไม่ได้รับ  “รักเหนือรัก”  ในครอบครัว หรือจาก  มรรค-ผลของศีล ๕  จะไม่สามารถให้  “รักเหนือรัก”  กับบุคคลอื่นได้ เพราะตนไม่เคยได้รับความรักชนิดนี้จากบุคคลในครอบครัว  ไม่เคยเห็นบุคคลที่เป็น  “แบบอย่าง”       ที่มีคุณธรรม  “รักเหนือรัก”  จึงให้   “รักเหนือรัก”  ไม่เป็น         บุคคลไม่ได้รับ “รักเหนือรัก” ในครอบครัว จะมี  “รักเหนือรัก”  ได้วิธีเดียวเท่านั้น  โดยพัฒนาตนให้มีธรรมะขั้นพื้นฐานของทุกศาสนา ศาสนาพุทธ ให้มีคุณธรรม “รักเหนือรัก” ในระดับ ศีล ๕   </vt:lpstr>
      <vt:lpstr>ภาพนิ่ง 42</vt:lpstr>
      <vt:lpstr>  เกิด   มรรค-ผล   ตนเอง  ครอบครัว  มีความสุข  และประสบความสำเร็จในชีวิต    มีปัญญาแก้ปัญหาทุกอย่างได้    เป็นที่พึ่งให้ บุคคลอื่นได้  มีงานดี  นายดี  มิตรดี ครอบครัวดี เพราะตนเองมีลักษณะ  POSITIVE  ATTITUDE    จะพัฒนา   POSITIVE  THINKING  นี้คือ  คุณสมบัติผู้นำในระดับต่างๆ  ที่มีพฤติกรรม  สะอาด  ขยัน ประหยัด   ซื่อสัตย์   เสียสละ   กตัญญู  คือ  “พ่อแบบ-แม่แบบ”        ผู้นำแห่งคุณธรรม     “รักเหนือรัก”     ในระดับ  ศีล  ๕  จะสามารถ พัฒนาบุคคลอื่นให้มี   ศีล ๕   มี   “รักเหนือรัก”  เหมือนตนได้ ๒. ชนิดมิจฉาทิฏฐิ  เป็นงานกับชีวิตของปุถุชน หรือคนที่ยังไม่มี ศีล ๕     ซึ่งวิถีชีวิตจะตรงกันข้ามกับบุคคล  ที่มีงานกับชีวิตชนิดสัมมาทิฏฐิ ทุกอย่าง เพราะตนเองมีลักษณะ NEGATIVE ATTITUDE   จะพัฒนา   NEGATIVE THINKING     </vt:lpstr>
      <vt:lpstr>ภาพนิ่ง 44</vt:lpstr>
      <vt:lpstr>กลวิธีการทำงานกับชีวิตร่วมกับบุคคลอื่น  หรือทำงานเป็นคณะ </vt:lpstr>
      <vt:lpstr>   ๕. หลุมพรางชีวิต (หน้า ๕๕-๗๒)                     รู้จักหลุมพรางชีวิต และนำบทสวดมนต์แปลประยุกต์ใช้ในระดับ ศีล ๕   ปฏิบัติเพื่อขึ้นจากหลุมพรางชีวิต    และแก้ทุกปัญหาให้ตนเอง  ครอบครัว  สังคม  และประเทศชาติ  มี  ๔  หลุมพราง ดังนี้</vt:lpstr>
      <vt:lpstr>ภาพนิ่ง 47</vt:lpstr>
      <vt:lpstr>๖. การรื้อปรับระบบ หรือวิธีการปฏิบัติให้ได้ผลตามหลักสูตร</vt:lpstr>
      <vt:lpstr>กลวิธีการดำเนินงาน (เฉพาะบุคคล)       และ ลักษณะการพัฒนา (หน้า ๖๓)</vt:lpstr>
      <vt:lpstr>ภาพนิ่ง 50</vt:lpstr>
      <vt:lpstr> เหตุ   สะอาด ขยัน ประหยัด ซื่อสัตย์ เสียสละ กตัญญู</vt:lpstr>
      <vt:lpstr> เป็นการพัฒนาสุขภาพที่ยั่งยืน    โดยพัฒนาตามหลักอริยสัจ ๔ โดยเดินตามมรรคมีองค์  ๘   ของพระพุทธเจ้า  ในระดับ  ศีล ๕ แบ่งการรักษา ๓ ขั้นตอน ดังนี้  ๑.  พัฒนาตนเองให้มีศีล ๕   และมี   “รักเหนือรัก”  ให้สังคม ๒.  ใช้หลักสาธารณสุขมูลฐานโดยปฏิบัติตามหลัก  ๖  อ. คือ      ๑. อิทธิบาท ๔  ๒. อาหาร  ๓. อากาศ  ๔. อารมณ์       ๕. ออกกำลังกาย  ๖. อุจจาระ  ๓.  การเปลี่ยนเซลล์ด้วยตัวเอง โดยใช้ธรรมชาติบำบัดเพื่อปรับ      สมดุลให้ชีวิต       โดยเอาพิษออกจากร่างกายด้วยวิธีการที่      เหมาะสม ในแต่ละบุคคล</vt:lpstr>
      <vt:lpstr>การบริหารกายรักษาโรค หรือสติปัฏฐาน ๔ รักษาโรคให้ตนเอง รพ.แม่ฟ้าหลวง, รพ.แม่ลาว จ.เชียงราย และ รพ.แม่ทา จ.ลำพูน  ณ ศูนย์ฝึกอบรมสร้างครูสอนศีล ๕ สัมมาทิฏฐิ (โสดาปัตติมรรค) ภาคเหนือ จ.เชียงใหม่</vt:lpstr>
      <vt:lpstr>ภาพนิ่ง 54</vt:lpstr>
      <vt:lpstr>สรุปหลักสูตร “ครอบครัวรักเหนือรัก” บ้านเกื้อรัก      พัฒนา   “คน”   ให้เป็น   “มนุษย์”   ที่มีความสุข   มีศีล ๕  เป็นพื้นฐานชีวิต  เป็นสัมมาทิฏฐิ  (ทางถูก) หรือบวกความดีให้ชีวิต โดยเดินตามมรรคมีองค์  ๘   ของพระพุทธเจ้า  มีคุณธรรม “รักเหนือรัก” หรือ คุณธรรม  สาราณียธรรม ๖ เพื่อ พุทธพจน์ ๗ ประการ เป็นพี่เลี้ยงงานกับ ชีวิต   โดยใช้  “กรรม ๓” ทำงานให้ชีวิต  คือ คิดดี พูดดี ทำดี  มีผล ทำให้เกิดกิจกรรมการเลี้ยงชีพด้วยระบบบุญนิยมขั้น ๑ โดยอัตโนมัติ</vt:lpstr>
      <vt:lpstr>ขอให้ถือผลประโยชน์ส่วนตัวเปนที่สอง ประโยชน์ของเพื่อนมนุษย์ เปนกิจที่หนึ่ง  ลาภ  ทรัพย์  และเกียรติยศจะตกมาแก่ท่านเอง   ถ้าท่านทรงธรรมะแห่งอาชีพย์ไว้ให้บริสุทธิ์  พระราชดำรัสองค์บิดาแห่งการสาธารณสุขไทย </vt:lpstr>
      <vt:lpstr>ภาพนิ่ง 57</vt:lpstr>
      <vt:lpstr>      ธรรมะจากท่านพุทธทาสภิกขุ </vt:lpstr>
      <vt:lpstr>ภาพนิ่ง 59</vt:lpstr>
      <vt:lpstr>ภาพนิ่ง 60</vt:lpstr>
    </vt:vector>
  </TitlesOfParts>
  <Company>MSHome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ระบบ  ISO  เป็นการประกันคุณภาพของ องค์กรโดยการเขียนเป็นเอกสารที่เกี่ยวกับองค์กร และกระบวนการทุกอย่างที่องค์กร ผลิตสินค้าหรือบริการต่างๆ</dc:title>
  <dc:creator>Sakda</dc:creator>
  <cp:lastModifiedBy>IT DOTCOM</cp:lastModifiedBy>
  <cp:revision>474</cp:revision>
  <dcterms:created xsi:type="dcterms:W3CDTF">2009-10-17T14:58:18Z</dcterms:created>
  <dcterms:modified xsi:type="dcterms:W3CDTF">2013-09-26T02:19:53Z</dcterms:modified>
</cp:coreProperties>
</file>